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4"/>
  </p:notesMasterIdLst>
  <p:handoutMasterIdLst>
    <p:handoutMasterId r:id="rId75"/>
  </p:handoutMasterIdLst>
  <p:sldIdLst>
    <p:sldId id="260" r:id="rId2"/>
    <p:sldId id="545" r:id="rId3"/>
    <p:sldId id="743" r:id="rId4"/>
    <p:sldId id="715" r:id="rId5"/>
    <p:sldId id="541" r:id="rId6"/>
    <p:sldId id="733" r:id="rId7"/>
    <p:sldId id="720" r:id="rId8"/>
    <p:sldId id="721" r:id="rId9"/>
    <p:sldId id="734" r:id="rId10"/>
    <p:sldId id="655" r:id="rId11"/>
    <p:sldId id="621" r:id="rId12"/>
    <p:sldId id="722" r:id="rId13"/>
    <p:sldId id="723" r:id="rId14"/>
    <p:sldId id="657" r:id="rId15"/>
    <p:sldId id="656" r:id="rId16"/>
    <p:sldId id="658" r:id="rId17"/>
    <p:sldId id="661" r:id="rId18"/>
    <p:sldId id="659" r:id="rId19"/>
    <p:sldId id="716" r:id="rId20"/>
    <p:sldId id="673" r:id="rId21"/>
    <p:sldId id="595" r:id="rId22"/>
    <p:sldId id="596" r:id="rId23"/>
    <p:sldId id="675" r:id="rId24"/>
    <p:sldId id="627" r:id="rId25"/>
    <p:sldId id="678" r:id="rId26"/>
    <p:sldId id="679" r:id="rId27"/>
    <p:sldId id="735" r:id="rId28"/>
    <p:sldId id="736" r:id="rId29"/>
    <p:sldId id="681" r:id="rId30"/>
    <p:sldId id="682" r:id="rId31"/>
    <p:sldId id="684" r:id="rId32"/>
    <p:sldId id="683" r:id="rId33"/>
    <p:sldId id="729" r:id="rId34"/>
    <p:sldId id="686" r:id="rId35"/>
    <p:sldId id="690" r:id="rId36"/>
    <p:sldId id="738" r:id="rId37"/>
    <p:sldId id="739" r:id="rId38"/>
    <p:sldId id="692" r:id="rId39"/>
    <p:sldId id="691" r:id="rId40"/>
    <p:sldId id="694" r:id="rId41"/>
    <p:sldId id="693" r:id="rId42"/>
    <p:sldId id="696" r:id="rId43"/>
    <p:sldId id="697" r:id="rId44"/>
    <p:sldId id="698" r:id="rId45"/>
    <p:sldId id="699" r:id="rId46"/>
    <p:sldId id="700" r:id="rId47"/>
    <p:sldId id="730" r:id="rId48"/>
    <p:sldId id="740" r:id="rId49"/>
    <p:sldId id="728" r:id="rId50"/>
    <p:sldId id="741" r:id="rId51"/>
    <p:sldId id="725" r:id="rId52"/>
    <p:sldId id="727" r:id="rId53"/>
    <p:sldId id="726" r:id="rId54"/>
    <p:sldId id="724" r:id="rId55"/>
    <p:sldId id="731" r:id="rId56"/>
    <p:sldId id="703" r:id="rId57"/>
    <p:sldId id="702" r:id="rId58"/>
    <p:sldId id="742" r:id="rId59"/>
    <p:sldId id="704" r:id="rId60"/>
    <p:sldId id="705" r:id="rId61"/>
    <p:sldId id="706" r:id="rId62"/>
    <p:sldId id="707" r:id="rId63"/>
    <p:sldId id="708" r:id="rId64"/>
    <p:sldId id="709" r:id="rId65"/>
    <p:sldId id="711" r:id="rId66"/>
    <p:sldId id="712" r:id="rId67"/>
    <p:sldId id="713" r:id="rId68"/>
    <p:sldId id="714" r:id="rId69"/>
    <p:sldId id="732" r:id="rId70"/>
    <p:sldId id="592" r:id="rId71"/>
    <p:sldId id="654" r:id="rId72"/>
    <p:sldId id="525" r:id="rId73"/>
  </p:sldIdLst>
  <p:sldSz cx="9144000" cy="6858000" type="screen4x3"/>
  <p:notesSz cx="7315200" cy="9601200"/>
  <p:defaultTextStyle>
    <a:defPPr>
      <a:defRPr lang="en-SG"/>
    </a:defPPr>
    <a:lvl1pPr algn="l" rtl="0" fontAlgn="base">
      <a:spcBef>
        <a:spcPct val="0"/>
      </a:spcBef>
      <a:spcAft>
        <a:spcPct val="0"/>
      </a:spcAft>
      <a:defRPr kern="1200">
        <a:solidFill>
          <a:schemeClr val="tx1"/>
        </a:solidFill>
        <a:latin typeface="Arial" charset="0"/>
        <a:ea typeface="+mn-ea"/>
        <a:cs typeface="Arial" charset="0"/>
      </a:defRPr>
    </a:lvl1pPr>
    <a:lvl2pPr marL="457182" algn="l" rtl="0" fontAlgn="base">
      <a:spcBef>
        <a:spcPct val="0"/>
      </a:spcBef>
      <a:spcAft>
        <a:spcPct val="0"/>
      </a:spcAft>
      <a:defRPr kern="1200">
        <a:solidFill>
          <a:schemeClr val="tx1"/>
        </a:solidFill>
        <a:latin typeface="Arial" charset="0"/>
        <a:ea typeface="+mn-ea"/>
        <a:cs typeface="Arial" charset="0"/>
      </a:defRPr>
    </a:lvl2pPr>
    <a:lvl3pPr marL="914363" algn="l" rtl="0" fontAlgn="base">
      <a:spcBef>
        <a:spcPct val="0"/>
      </a:spcBef>
      <a:spcAft>
        <a:spcPct val="0"/>
      </a:spcAft>
      <a:defRPr kern="1200">
        <a:solidFill>
          <a:schemeClr val="tx1"/>
        </a:solidFill>
        <a:latin typeface="Arial" charset="0"/>
        <a:ea typeface="+mn-ea"/>
        <a:cs typeface="Arial" charset="0"/>
      </a:defRPr>
    </a:lvl3pPr>
    <a:lvl4pPr marL="1371545" algn="l" rtl="0" fontAlgn="base">
      <a:spcBef>
        <a:spcPct val="0"/>
      </a:spcBef>
      <a:spcAft>
        <a:spcPct val="0"/>
      </a:spcAft>
      <a:defRPr kern="1200">
        <a:solidFill>
          <a:schemeClr val="tx1"/>
        </a:solidFill>
        <a:latin typeface="Arial" charset="0"/>
        <a:ea typeface="+mn-ea"/>
        <a:cs typeface="Arial" charset="0"/>
      </a:defRPr>
    </a:lvl4pPr>
    <a:lvl5pPr marL="1828727" algn="l" rtl="0" fontAlgn="base">
      <a:spcBef>
        <a:spcPct val="0"/>
      </a:spcBef>
      <a:spcAft>
        <a:spcPct val="0"/>
      </a:spcAft>
      <a:defRPr kern="1200">
        <a:solidFill>
          <a:schemeClr val="tx1"/>
        </a:solidFill>
        <a:latin typeface="Arial" charset="0"/>
        <a:ea typeface="+mn-ea"/>
        <a:cs typeface="Arial" charset="0"/>
      </a:defRPr>
    </a:lvl5pPr>
    <a:lvl6pPr marL="2285909" algn="l" defTabSz="914363" rtl="0" eaLnBrk="1" latinLnBrk="0" hangingPunct="1">
      <a:defRPr kern="1200">
        <a:solidFill>
          <a:schemeClr val="tx1"/>
        </a:solidFill>
        <a:latin typeface="Arial" charset="0"/>
        <a:ea typeface="+mn-ea"/>
        <a:cs typeface="Arial" charset="0"/>
      </a:defRPr>
    </a:lvl6pPr>
    <a:lvl7pPr marL="2743090" algn="l" defTabSz="914363" rtl="0" eaLnBrk="1" latinLnBrk="0" hangingPunct="1">
      <a:defRPr kern="1200">
        <a:solidFill>
          <a:schemeClr val="tx1"/>
        </a:solidFill>
        <a:latin typeface="Arial" charset="0"/>
        <a:ea typeface="+mn-ea"/>
        <a:cs typeface="Arial" charset="0"/>
      </a:defRPr>
    </a:lvl7pPr>
    <a:lvl8pPr marL="3200272" algn="l" defTabSz="914363" rtl="0" eaLnBrk="1" latinLnBrk="0" hangingPunct="1">
      <a:defRPr kern="1200">
        <a:solidFill>
          <a:schemeClr val="tx1"/>
        </a:solidFill>
        <a:latin typeface="Arial" charset="0"/>
        <a:ea typeface="+mn-ea"/>
        <a:cs typeface="Arial" charset="0"/>
      </a:defRPr>
    </a:lvl8pPr>
    <a:lvl9pPr marL="3657454" algn="l" defTabSz="914363"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0000"/>
    <a:srgbClr val="E6FE00"/>
    <a:srgbClr val="FCFFDD"/>
    <a:srgbClr val="F1FF6D"/>
    <a:srgbClr val="F6FF9F"/>
    <a:srgbClr val="FFFF99"/>
    <a:srgbClr val="FFFF00"/>
    <a:srgbClr val="003399"/>
    <a:srgbClr val="336F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04946-3B9B-FAFB-33BF-0F6CA796626C}" v="1106" dt="2023-12-01T13:03:27.936"/>
    <p1510:client id="{0617EA3D-1514-4BF9-EBB6-D64AAE26DFB6}" v="306" dt="2023-11-30T08:30:36.741"/>
    <p1510:client id="{1C3DCF7F-0D87-C31C-C630-77F2500D8BDB}" v="31" dt="2023-11-29T12:13:17.836"/>
    <p1510:client id="{271A2367-B85D-C356-D15F-6A68D2DE9C03}" v="2022" dt="2023-05-29T10:19:26.115"/>
    <p1510:client id="{5BB75D48-CDD0-488F-DC70-B674570E3AA8}" v="10" dt="2023-11-29T11:33:35.289"/>
    <p1510:client id="{72EEB4B9-0189-D472-0303-73E27B89FF83}" v="1150" dt="2023-12-03T12:52:56.878"/>
    <p1510:client id="{A1C3EC45-DB2D-5E33-77A8-5E00E1E10A61}" v="183" dt="2023-12-04T08:34:30.115"/>
    <p1510:client id="{A6092358-B58B-129E-7484-E4FFEF652B91}" v="1752" dt="2023-05-26T09:33:46.907"/>
    <p1510:client id="{AE41C31F-01AE-20EF-A2CF-2BDFCC354EFA}" v="23" dt="2023-12-06T07:23:05.683"/>
    <p1510:client id="{CD15855C-9120-63F6-9E55-E8F7C55E06BE}" v="88" dt="2023-12-05T12:52:39.056"/>
    <p1510:client id="{CE3FAEF6-C5D3-C051-542B-9B0A29DADFBE}" v="1048" dt="2023-05-30T08:18:17.691"/>
    <p1510:client id="{D2DBB963-67A2-2E38-2E33-B917221984F4}" v="341" dt="2023-05-25T08:20:51.347"/>
    <p1510:client id="{D66AC302-5F24-6585-EDC0-BE67D8DE8D92}" v="346" dt="2023-11-20T08:38:50.275"/>
    <p1510:client id="{DFFB99CB-4FFA-216C-1A73-D5257027D1E3}" v="25" dt="2023-12-05T08:06:17.017"/>
    <p1510:client id="{E8FDB886-C00B-C346-EFC2-A5B332B81E66}" v="293" dt="2023-12-05T08:06:19.198"/>
    <p1510:client id="{F12F0A2D-BDD0-5D23-E70D-483D1CB3CC84}" v="702" dt="2023-05-25T09:54:19.423"/>
    <p1510:client id="{FE514C93-3058-E267-201A-C6ABD2675BD0}" v="3703" dt="2023-11-29T12:09:39.7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A4A53B-47A4-408C-927F-F13BAA887B9D}"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6049B5E8-BAF3-4341-9712-D045E19527FE}">
      <dgm:prSet/>
      <dgm:spPr/>
      <dgm:t>
        <a:bodyPr/>
        <a:lstStyle/>
        <a:p>
          <a:pPr rtl="0"/>
          <a:r>
            <a:rPr lang="en-US" b="1"/>
            <a:t>Keyword Estimation</a:t>
          </a:r>
          <a:r>
            <a:rPr lang="en-US"/>
            <a:t> commonly used</a:t>
          </a:r>
          <a:r>
            <a:rPr lang="en-US">
              <a:latin typeface="Verdana"/>
              <a:cs typeface="Arial"/>
            </a:rPr>
            <a:t> </a:t>
          </a:r>
          <a:endParaRPr lang="en-US"/>
        </a:p>
      </dgm:t>
    </dgm:pt>
    <dgm:pt modelId="{E8D6F2A3-9E71-415F-B0E8-C638FAED6F27}" type="parTrans" cxnId="{98AB1E5C-411D-436A-B771-BC8D06E879D0}">
      <dgm:prSet/>
      <dgm:spPr/>
      <dgm:t>
        <a:bodyPr/>
        <a:lstStyle/>
        <a:p>
          <a:endParaRPr lang="en-US"/>
        </a:p>
      </dgm:t>
    </dgm:pt>
    <dgm:pt modelId="{760E9DFA-0CB7-45EF-B752-48A6B6A55162}" type="sibTrans" cxnId="{98AB1E5C-411D-436A-B771-BC8D06E879D0}">
      <dgm:prSet/>
      <dgm:spPr/>
      <dgm:t>
        <a:bodyPr/>
        <a:lstStyle/>
        <a:p>
          <a:endParaRPr lang="en-US"/>
        </a:p>
      </dgm:t>
    </dgm:pt>
    <dgm:pt modelId="{ADF756BF-E53B-4236-90A4-9699BE83EE90}">
      <dgm:prSet/>
      <dgm:spPr/>
      <dgm:t>
        <a:bodyPr/>
        <a:lstStyle/>
        <a:p>
          <a:r>
            <a:rPr lang="en-US"/>
            <a:t>Supplementary task</a:t>
          </a:r>
        </a:p>
      </dgm:t>
    </dgm:pt>
    <dgm:pt modelId="{D22814B8-3F22-44B0-A2B9-12FD7D7B0C6F}" type="parTrans" cxnId="{8376A22E-6291-4644-8280-512F2C011926}">
      <dgm:prSet/>
      <dgm:spPr/>
      <dgm:t>
        <a:bodyPr/>
        <a:lstStyle/>
        <a:p>
          <a:endParaRPr lang="en-US"/>
        </a:p>
      </dgm:t>
    </dgm:pt>
    <dgm:pt modelId="{43EEC6C0-9A09-4217-BD9E-AC959943692B}" type="sibTrans" cxnId="{8376A22E-6291-4644-8280-512F2C011926}">
      <dgm:prSet/>
      <dgm:spPr/>
      <dgm:t>
        <a:bodyPr/>
        <a:lstStyle/>
        <a:p>
          <a:endParaRPr lang="en-US"/>
        </a:p>
      </dgm:t>
    </dgm:pt>
    <dgm:pt modelId="{995D9E60-3A99-480F-ABFA-90FCC16AD74F}">
      <dgm:prSet/>
      <dgm:spPr/>
      <dgm:t>
        <a:bodyPr/>
        <a:lstStyle/>
        <a:p>
          <a:r>
            <a:rPr lang="en-US"/>
            <a:t>Keywords are up to authors' interpretation and choice of rules</a:t>
          </a:r>
        </a:p>
      </dgm:t>
    </dgm:pt>
    <dgm:pt modelId="{4C3E2C83-D000-435B-91E2-FFCBF3B427B0}" type="parTrans" cxnId="{9E5832DA-2239-448C-8A40-6063BB15F1E2}">
      <dgm:prSet/>
      <dgm:spPr/>
      <dgm:t>
        <a:bodyPr/>
        <a:lstStyle/>
        <a:p>
          <a:endParaRPr lang="en-US"/>
        </a:p>
      </dgm:t>
    </dgm:pt>
    <dgm:pt modelId="{22C8952B-9124-486A-AB15-EEB9B46618C2}" type="sibTrans" cxnId="{9E5832DA-2239-448C-8A40-6063BB15F1E2}">
      <dgm:prSet/>
      <dgm:spPr/>
      <dgm:t>
        <a:bodyPr/>
        <a:lstStyle/>
        <a:p>
          <a:endParaRPr lang="en-US"/>
        </a:p>
      </dgm:t>
    </dgm:pt>
    <dgm:pt modelId="{7A4804C5-64BE-4D55-97F1-A6BD5EBBCCD3}">
      <dgm:prSet/>
      <dgm:spPr/>
      <dgm:t>
        <a:bodyPr/>
        <a:lstStyle/>
        <a:p>
          <a:r>
            <a:rPr lang="en-US"/>
            <a:t>Heavy preprocessing required</a:t>
          </a:r>
        </a:p>
      </dgm:t>
    </dgm:pt>
    <dgm:pt modelId="{2AB69421-C56A-4981-A256-A4EA48AAADBA}" type="parTrans" cxnId="{7ED4B920-FEB0-4362-82C9-D0D09E6B4920}">
      <dgm:prSet/>
      <dgm:spPr/>
      <dgm:t>
        <a:bodyPr/>
        <a:lstStyle/>
        <a:p>
          <a:endParaRPr lang="en-US"/>
        </a:p>
      </dgm:t>
    </dgm:pt>
    <dgm:pt modelId="{D2722113-05E4-4AA5-A53E-F82A0604666D}" type="sibTrans" cxnId="{7ED4B920-FEB0-4362-82C9-D0D09E6B4920}">
      <dgm:prSet/>
      <dgm:spPr/>
      <dgm:t>
        <a:bodyPr/>
        <a:lstStyle/>
        <a:p>
          <a:endParaRPr lang="en-US"/>
        </a:p>
      </dgm:t>
    </dgm:pt>
    <dgm:pt modelId="{5C4E42DC-4F05-4360-862F-3F58D5B168C0}" type="pres">
      <dgm:prSet presAssocID="{65A4A53B-47A4-408C-927F-F13BAA887B9D}" presName="linear" presStyleCnt="0">
        <dgm:presLayoutVars>
          <dgm:dir/>
          <dgm:animLvl val="lvl"/>
          <dgm:resizeHandles val="exact"/>
        </dgm:presLayoutVars>
      </dgm:prSet>
      <dgm:spPr/>
    </dgm:pt>
    <dgm:pt modelId="{665A85BD-B0F7-4F91-9C15-889DC5093C02}" type="pres">
      <dgm:prSet presAssocID="{6049B5E8-BAF3-4341-9712-D045E19527FE}" presName="parentLin" presStyleCnt="0"/>
      <dgm:spPr/>
    </dgm:pt>
    <dgm:pt modelId="{E18BB025-BBBF-4BE5-BB97-67C21084782E}" type="pres">
      <dgm:prSet presAssocID="{6049B5E8-BAF3-4341-9712-D045E19527FE}" presName="parentLeftMargin" presStyleLbl="node1" presStyleIdx="0" presStyleCnt="1"/>
      <dgm:spPr/>
    </dgm:pt>
    <dgm:pt modelId="{38169332-AAA5-4765-A989-A7FFA489FB84}" type="pres">
      <dgm:prSet presAssocID="{6049B5E8-BAF3-4341-9712-D045E19527FE}" presName="parentText" presStyleLbl="node1" presStyleIdx="0" presStyleCnt="1">
        <dgm:presLayoutVars>
          <dgm:chMax val="0"/>
          <dgm:bulletEnabled val="1"/>
        </dgm:presLayoutVars>
      </dgm:prSet>
      <dgm:spPr/>
    </dgm:pt>
    <dgm:pt modelId="{076E6206-4C9E-45E8-9D6F-51E68D260C3A}" type="pres">
      <dgm:prSet presAssocID="{6049B5E8-BAF3-4341-9712-D045E19527FE}" presName="negativeSpace" presStyleCnt="0"/>
      <dgm:spPr/>
    </dgm:pt>
    <dgm:pt modelId="{BF33E404-80A4-4DAE-9B84-7F026AA4D0B2}" type="pres">
      <dgm:prSet presAssocID="{6049B5E8-BAF3-4341-9712-D045E19527FE}" presName="childText" presStyleLbl="conFgAcc1" presStyleIdx="0" presStyleCnt="1">
        <dgm:presLayoutVars>
          <dgm:bulletEnabled val="1"/>
        </dgm:presLayoutVars>
      </dgm:prSet>
      <dgm:spPr/>
    </dgm:pt>
  </dgm:ptLst>
  <dgm:cxnLst>
    <dgm:cxn modelId="{54A4AF0C-1828-4F57-81DF-0EB90A279A96}" type="presOf" srcId="{6049B5E8-BAF3-4341-9712-D045E19527FE}" destId="{38169332-AAA5-4765-A989-A7FFA489FB84}" srcOrd="1" destOrd="0" presId="urn:microsoft.com/office/officeart/2005/8/layout/list1"/>
    <dgm:cxn modelId="{7ED4B920-FEB0-4362-82C9-D0D09E6B4920}" srcId="{6049B5E8-BAF3-4341-9712-D045E19527FE}" destId="{7A4804C5-64BE-4D55-97F1-A6BD5EBBCCD3}" srcOrd="2" destOrd="0" parTransId="{2AB69421-C56A-4981-A256-A4EA48AAADBA}" sibTransId="{D2722113-05E4-4AA5-A53E-F82A0604666D}"/>
    <dgm:cxn modelId="{8376A22E-6291-4644-8280-512F2C011926}" srcId="{6049B5E8-BAF3-4341-9712-D045E19527FE}" destId="{ADF756BF-E53B-4236-90A4-9699BE83EE90}" srcOrd="0" destOrd="0" parTransId="{D22814B8-3F22-44B0-A2B9-12FD7D7B0C6F}" sibTransId="{43EEC6C0-9A09-4217-BD9E-AC959943692B}"/>
    <dgm:cxn modelId="{98AB1E5C-411D-436A-B771-BC8D06E879D0}" srcId="{65A4A53B-47A4-408C-927F-F13BAA887B9D}" destId="{6049B5E8-BAF3-4341-9712-D045E19527FE}" srcOrd="0" destOrd="0" parTransId="{E8D6F2A3-9E71-415F-B0E8-C638FAED6F27}" sibTransId="{760E9DFA-0CB7-45EF-B752-48A6B6A55162}"/>
    <dgm:cxn modelId="{49002D60-11E8-436C-8395-CFF5B001ACD9}" type="presOf" srcId="{6049B5E8-BAF3-4341-9712-D045E19527FE}" destId="{E18BB025-BBBF-4BE5-BB97-67C21084782E}" srcOrd="0" destOrd="0" presId="urn:microsoft.com/office/officeart/2005/8/layout/list1"/>
    <dgm:cxn modelId="{72D90F45-9CEC-4D8F-9C47-DAD3B9B3B6E3}" type="presOf" srcId="{ADF756BF-E53B-4236-90A4-9699BE83EE90}" destId="{BF33E404-80A4-4DAE-9B84-7F026AA4D0B2}" srcOrd="0" destOrd="0" presId="urn:microsoft.com/office/officeart/2005/8/layout/list1"/>
    <dgm:cxn modelId="{11E9FD54-2BAE-442A-A5FB-24ED83436BBE}" type="presOf" srcId="{65A4A53B-47A4-408C-927F-F13BAA887B9D}" destId="{5C4E42DC-4F05-4360-862F-3F58D5B168C0}" srcOrd="0" destOrd="0" presId="urn:microsoft.com/office/officeart/2005/8/layout/list1"/>
    <dgm:cxn modelId="{9E5832DA-2239-448C-8A40-6063BB15F1E2}" srcId="{6049B5E8-BAF3-4341-9712-D045E19527FE}" destId="{995D9E60-3A99-480F-ABFA-90FCC16AD74F}" srcOrd="1" destOrd="0" parTransId="{4C3E2C83-D000-435B-91E2-FFCBF3B427B0}" sibTransId="{22C8952B-9124-486A-AB15-EEB9B46618C2}"/>
    <dgm:cxn modelId="{9E35E4E5-0067-4983-B580-6A2CE16EB153}" type="presOf" srcId="{7A4804C5-64BE-4D55-97F1-A6BD5EBBCCD3}" destId="{BF33E404-80A4-4DAE-9B84-7F026AA4D0B2}" srcOrd="0" destOrd="2" presId="urn:microsoft.com/office/officeart/2005/8/layout/list1"/>
    <dgm:cxn modelId="{490A26FA-5210-4DC3-9FBE-51A63F5D1111}" type="presOf" srcId="{995D9E60-3A99-480F-ABFA-90FCC16AD74F}" destId="{BF33E404-80A4-4DAE-9B84-7F026AA4D0B2}" srcOrd="0" destOrd="1" presId="urn:microsoft.com/office/officeart/2005/8/layout/list1"/>
    <dgm:cxn modelId="{6F82BE1A-2895-474C-9966-6E4043C0CE25}" type="presParOf" srcId="{5C4E42DC-4F05-4360-862F-3F58D5B168C0}" destId="{665A85BD-B0F7-4F91-9C15-889DC5093C02}" srcOrd="0" destOrd="0" presId="urn:microsoft.com/office/officeart/2005/8/layout/list1"/>
    <dgm:cxn modelId="{8753DDD4-8D41-4ACE-A20D-9410DF47856F}" type="presParOf" srcId="{665A85BD-B0F7-4F91-9C15-889DC5093C02}" destId="{E18BB025-BBBF-4BE5-BB97-67C21084782E}" srcOrd="0" destOrd="0" presId="urn:microsoft.com/office/officeart/2005/8/layout/list1"/>
    <dgm:cxn modelId="{D334BC7B-B4A0-4DB9-9821-30C6C3B34616}" type="presParOf" srcId="{665A85BD-B0F7-4F91-9C15-889DC5093C02}" destId="{38169332-AAA5-4765-A989-A7FFA489FB84}" srcOrd="1" destOrd="0" presId="urn:microsoft.com/office/officeart/2005/8/layout/list1"/>
    <dgm:cxn modelId="{B51DBC11-F880-481F-A3E7-65AAA4607A99}" type="presParOf" srcId="{5C4E42DC-4F05-4360-862F-3F58D5B168C0}" destId="{076E6206-4C9E-45E8-9D6F-51E68D260C3A}" srcOrd="1" destOrd="0" presId="urn:microsoft.com/office/officeart/2005/8/layout/list1"/>
    <dgm:cxn modelId="{3E599259-677B-4FB3-BA5D-B83E34E0E8DE}" type="presParOf" srcId="{5C4E42DC-4F05-4360-862F-3F58D5B168C0}" destId="{BF33E404-80A4-4DAE-9B84-7F026AA4D0B2}"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4A53B-47A4-408C-927F-F13BAA887B9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6049B5E8-BAF3-4341-9712-D045E19527FE}">
      <dgm:prSet/>
      <dgm:spPr/>
      <dgm:t>
        <a:bodyPr/>
        <a:lstStyle/>
        <a:p>
          <a:pPr rtl="0"/>
          <a:r>
            <a:rPr lang="en-US" b="1"/>
            <a:t>Keyword Estimation</a:t>
          </a:r>
          <a:r>
            <a:rPr lang="en-US"/>
            <a:t> commonly used</a:t>
          </a:r>
          <a:r>
            <a:rPr lang="en-US">
              <a:latin typeface="Verdana"/>
              <a:cs typeface="Arial"/>
            </a:rPr>
            <a:t> </a:t>
          </a:r>
          <a:endParaRPr lang="en-US"/>
        </a:p>
      </dgm:t>
    </dgm:pt>
    <dgm:pt modelId="{E8D6F2A3-9E71-415F-B0E8-C638FAED6F27}" type="parTrans" cxnId="{98AB1E5C-411D-436A-B771-BC8D06E879D0}">
      <dgm:prSet/>
      <dgm:spPr/>
      <dgm:t>
        <a:bodyPr/>
        <a:lstStyle/>
        <a:p>
          <a:endParaRPr lang="en-US"/>
        </a:p>
      </dgm:t>
    </dgm:pt>
    <dgm:pt modelId="{760E9DFA-0CB7-45EF-B752-48A6B6A55162}" type="sibTrans" cxnId="{98AB1E5C-411D-436A-B771-BC8D06E879D0}">
      <dgm:prSet/>
      <dgm:spPr/>
      <dgm:t>
        <a:bodyPr/>
        <a:lstStyle/>
        <a:p>
          <a:endParaRPr lang="en-US"/>
        </a:p>
      </dgm:t>
    </dgm:pt>
    <dgm:pt modelId="{ADF756BF-E53B-4236-90A4-9699BE83EE90}">
      <dgm:prSet/>
      <dgm:spPr/>
      <dgm:t>
        <a:bodyPr/>
        <a:lstStyle/>
        <a:p>
          <a:r>
            <a:rPr lang="en-US"/>
            <a:t>Supplementary task</a:t>
          </a:r>
        </a:p>
      </dgm:t>
    </dgm:pt>
    <dgm:pt modelId="{D22814B8-3F22-44B0-A2B9-12FD7D7B0C6F}" type="parTrans" cxnId="{8376A22E-6291-4644-8280-512F2C011926}">
      <dgm:prSet/>
      <dgm:spPr/>
      <dgm:t>
        <a:bodyPr/>
        <a:lstStyle/>
        <a:p>
          <a:endParaRPr lang="en-US"/>
        </a:p>
      </dgm:t>
    </dgm:pt>
    <dgm:pt modelId="{43EEC6C0-9A09-4217-BD9E-AC959943692B}" type="sibTrans" cxnId="{8376A22E-6291-4644-8280-512F2C011926}">
      <dgm:prSet/>
      <dgm:spPr/>
      <dgm:t>
        <a:bodyPr/>
        <a:lstStyle/>
        <a:p>
          <a:endParaRPr lang="en-US"/>
        </a:p>
      </dgm:t>
    </dgm:pt>
    <dgm:pt modelId="{995D9E60-3A99-480F-ABFA-90FCC16AD74F}">
      <dgm:prSet/>
      <dgm:spPr/>
      <dgm:t>
        <a:bodyPr/>
        <a:lstStyle/>
        <a:p>
          <a:r>
            <a:rPr lang="en-US"/>
            <a:t>Keywords are up to authors' interpretation and choice of rules</a:t>
          </a:r>
        </a:p>
      </dgm:t>
    </dgm:pt>
    <dgm:pt modelId="{4C3E2C83-D000-435B-91E2-FFCBF3B427B0}" type="parTrans" cxnId="{9E5832DA-2239-448C-8A40-6063BB15F1E2}">
      <dgm:prSet/>
      <dgm:spPr/>
      <dgm:t>
        <a:bodyPr/>
        <a:lstStyle/>
        <a:p>
          <a:endParaRPr lang="en-US"/>
        </a:p>
      </dgm:t>
    </dgm:pt>
    <dgm:pt modelId="{22C8952B-9124-486A-AB15-EEB9B46618C2}" type="sibTrans" cxnId="{9E5832DA-2239-448C-8A40-6063BB15F1E2}">
      <dgm:prSet/>
      <dgm:spPr/>
      <dgm:t>
        <a:bodyPr/>
        <a:lstStyle/>
        <a:p>
          <a:endParaRPr lang="en-US"/>
        </a:p>
      </dgm:t>
    </dgm:pt>
    <dgm:pt modelId="{7A4804C5-64BE-4D55-97F1-A6BD5EBBCCD3}">
      <dgm:prSet/>
      <dgm:spPr/>
      <dgm:t>
        <a:bodyPr/>
        <a:lstStyle/>
        <a:p>
          <a:r>
            <a:rPr lang="en-US"/>
            <a:t>Heavy preprocessing required</a:t>
          </a:r>
        </a:p>
      </dgm:t>
    </dgm:pt>
    <dgm:pt modelId="{2AB69421-C56A-4981-A256-A4EA48AAADBA}" type="parTrans" cxnId="{7ED4B920-FEB0-4362-82C9-D0D09E6B4920}">
      <dgm:prSet/>
      <dgm:spPr/>
      <dgm:t>
        <a:bodyPr/>
        <a:lstStyle/>
        <a:p>
          <a:endParaRPr lang="en-US"/>
        </a:p>
      </dgm:t>
    </dgm:pt>
    <dgm:pt modelId="{D2722113-05E4-4AA5-A53E-F82A0604666D}" type="sibTrans" cxnId="{7ED4B920-FEB0-4362-82C9-D0D09E6B4920}">
      <dgm:prSet/>
      <dgm:spPr/>
      <dgm:t>
        <a:bodyPr/>
        <a:lstStyle/>
        <a:p>
          <a:endParaRPr lang="en-US"/>
        </a:p>
      </dgm:t>
    </dgm:pt>
    <dgm:pt modelId="{66C2F3E5-21F5-4B33-AEDD-97377CC12BEE}">
      <dgm:prSet/>
      <dgm:spPr/>
      <dgm:t>
        <a:bodyPr/>
        <a:lstStyle/>
        <a:p>
          <a:r>
            <a:rPr lang="en-US" b="1"/>
            <a:t>Curriculum learning</a:t>
          </a:r>
          <a:r>
            <a:rPr lang="en-US"/>
            <a:t> </a:t>
          </a:r>
        </a:p>
      </dgm:t>
    </dgm:pt>
    <dgm:pt modelId="{E9107C17-1B1D-4F45-9752-79C75230CB86}" type="parTrans" cxnId="{17EDC582-CAB8-4236-9361-313A2A978C30}">
      <dgm:prSet/>
      <dgm:spPr/>
      <dgm:t>
        <a:bodyPr/>
        <a:lstStyle/>
        <a:p>
          <a:endParaRPr lang="en-US"/>
        </a:p>
      </dgm:t>
    </dgm:pt>
    <dgm:pt modelId="{8F63B95E-ECB1-441A-B6E8-7FC736F00584}" type="sibTrans" cxnId="{17EDC582-CAB8-4236-9361-313A2A978C30}">
      <dgm:prSet/>
      <dgm:spPr/>
      <dgm:t>
        <a:bodyPr/>
        <a:lstStyle/>
        <a:p>
          <a:endParaRPr lang="en-US"/>
        </a:p>
      </dgm:t>
    </dgm:pt>
    <dgm:pt modelId="{6FA434EE-6CB2-44A8-9525-4192AEA13E43}">
      <dgm:prSet/>
      <dgm:spPr/>
      <dgm:t>
        <a:bodyPr/>
        <a:lstStyle/>
        <a:p>
          <a:r>
            <a:rPr lang="en-US"/>
            <a:t>Allows us to reframe the keyword estimation problem</a:t>
          </a:r>
        </a:p>
      </dgm:t>
    </dgm:pt>
    <dgm:pt modelId="{CBAB9AD5-C9F0-4027-B985-A4D73C659016}" type="parTrans" cxnId="{A0DA54CC-9AA7-46FB-B635-88860D5872ED}">
      <dgm:prSet/>
      <dgm:spPr/>
      <dgm:t>
        <a:bodyPr/>
        <a:lstStyle/>
        <a:p>
          <a:endParaRPr lang="en-US"/>
        </a:p>
      </dgm:t>
    </dgm:pt>
    <dgm:pt modelId="{BD80D0AA-8594-4A63-B4CC-F317558732EA}" type="sibTrans" cxnId="{A0DA54CC-9AA7-46FB-B635-88860D5872ED}">
      <dgm:prSet/>
      <dgm:spPr/>
      <dgm:t>
        <a:bodyPr/>
        <a:lstStyle/>
        <a:p>
          <a:endParaRPr lang="en-US"/>
        </a:p>
      </dgm:t>
    </dgm:pt>
    <dgm:pt modelId="{6D05343C-47AC-4226-A254-F48F437B7BE2}">
      <dgm:prSet/>
      <dgm:spPr/>
      <dgm:t>
        <a:bodyPr/>
        <a:lstStyle/>
        <a:p>
          <a:pPr rtl="0"/>
          <a:r>
            <a:rPr lang="en-US">
              <a:latin typeface="Verdana"/>
              <a:cs typeface="Arial"/>
            </a:rPr>
            <a:t>No additional loss function</a:t>
          </a:r>
        </a:p>
      </dgm:t>
    </dgm:pt>
    <dgm:pt modelId="{44AE121A-9473-4BCC-B96E-510CECFDA289}" type="parTrans" cxnId="{890397F4-6B1F-400E-A6BB-E1C1724841F2}">
      <dgm:prSet/>
      <dgm:spPr/>
      <dgm:t>
        <a:bodyPr/>
        <a:lstStyle/>
        <a:p>
          <a:endParaRPr lang="en-US"/>
        </a:p>
      </dgm:t>
    </dgm:pt>
    <dgm:pt modelId="{C34DDFC3-E9E0-4A1B-B274-1128C257BA03}" type="sibTrans" cxnId="{890397F4-6B1F-400E-A6BB-E1C1724841F2}">
      <dgm:prSet/>
      <dgm:spPr/>
      <dgm:t>
        <a:bodyPr/>
        <a:lstStyle/>
        <a:p>
          <a:endParaRPr lang="en-US"/>
        </a:p>
      </dgm:t>
    </dgm:pt>
    <dgm:pt modelId="{7F09EF49-5BD8-4790-8016-ABAED58D42FC}">
      <dgm:prSet phldr="0"/>
      <dgm:spPr/>
      <dgm:t>
        <a:bodyPr/>
        <a:lstStyle/>
        <a:p>
          <a:r>
            <a:rPr lang="en-US"/>
            <a:t>data manipulation</a:t>
          </a:r>
        </a:p>
      </dgm:t>
    </dgm:pt>
    <dgm:pt modelId="{CE4F5499-C300-4725-8DE7-F4A068DEFE96}" type="parTrans" cxnId="{15407DA4-8085-4E1E-8B1A-881B641B7AE1}">
      <dgm:prSet/>
      <dgm:spPr/>
    </dgm:pt>
    <dgm:pt modelId="{DFC4BF28-89B8-4368-B2A5-CDF6AAB2E271}" type="sibTrans" cxnId="{15407DA4-8085-4E1E-8B1A-881B641B7AE1}">
      <dgm:prSet/>
      <dgm:spPr/>
    </dgm:pt>
    <dgm:pt modelId="{5C4E42DC-4F05-4360-862F-3F58D5B168C0}" type="pres">
      <dgm:prSet presAssocID="{65A4A53B-47A4-408C-927F-F13BAA887B9D}" presName="linear" presStyleCnt="0">
        <dgm:presLayoutVars>
          <dgm:dir/>
          <dgm:animLvl val="lvl"/>
          <dgm:resizeHandles val="exact"/>
        </dgm:presLayoutVars>
      </dgm:prSet>
      <dgm:spPr/>
    </dgm:pt>
    <dgm:pt modelId="{665A85BD-B0F7-4F91-9C15-889DC5093C02}" type="pres">
      <dgm:prSet presAssocID="{6049B5E8-BAF3-4341-9712-D045E19527FE}" presName="parentLin" presStyleCnt="0"/>
      <dgm:spPr/>
    </dgm:pt>
    <dgm:pt modelId="{E18BB025-BBBF-4BE5-BB97-67C21084782E}" type="pres">
      <dgm:prSet presAssocID="{6049B5E8-BAF3-4341-9712-D045E19527FE}" presName="parentLeftMargin" presStyleLbl="node1" presStyleIdx="0" presStyleCnt="2"/>
      <dgm:spPr/>
    </dgm:pt>
    <dgm:pt modelId="{38169332-AAA5-4765-A989-A7FFA489FB84}" type="pres">
      <dgm:prSet presAssocID="{6049B5E8-BAF3-4341-9712-D045E19527FE}" presName="parentText" presStyleLbl="node1" presStyleIdx="0" presStyleCnt="2">
        <dgm:presLayoutVars>
          <dgm:chMax val="0"/>
          <dgm:bulletEnabled val="1"/>
        </dgm:presLayoutVars>
      </dgm:prSet>
      <dgm:spPr/>
    </dgm:pt>
    <dgm:pt modelId="{076E6206-4C9E-45E8-9D6F-51E68D260C3A}" type="pres">
      <dgm:prSet presAssocID="{6049B5E8-BAF3-4341-9712-D045E19527FE}" presName="negativeSpace" presStyleCnt="0"/>
      <dgm:spPr/>
    </dgm:pt>
    <dgm:pt modelId="{BF33E404-80A4-4DAE-9B84-7F026AA4D0B2}" type="pres">
      <dgm:prSet presAssocID="{6049B5E8-BAF3-4341-9712-D045E19527FE}" presName="childText" presStyleLbl="conFgAcc1" presStyleIdx="0" presStyleCnt="2">
        <dgm:presLayoutVars>
          <dgm:bulletEnabled val="1"/>
        </dgm:presLayoutVars>
      </dgm:prSet>
      <dgm:spPr/>
    </dgm:pt>
    <dgm:pt modelId="{28616565-5CD2-48B7-9C88-D38BD81E5434}" type="pres">
      <dgm:prSet presAssocID="{760E9DFA-0CB7-45EF-B752-48A6B6A55162}" presName="spaceBetweenRectangles" presStyleCnt="0"/>
      <dgm:spPr/>
    </dgm:pt>
    <dgm:pt modelId="{7D4E2D7A-A478-4685-B79E-FB485C2D2B0D}" type="pres">
      <dgm:prSet presAssocID="{66C2F3E5-21F5-4B33-AEDD-97377CC12BEE}" presName="parentLin" presStyleCnt="0"/>
      <dgm:spPr/>
    </dgm:pt>
    <dgm:pt modelId="{8F56B642-1F3A-4754-AA36-894C97AC41AC}" type="pres">
      <dgm:prSet presAssocID="{66C2F3E5-21F5-4B33-AEDD-97377CC12BEE}" presName="parentLeftMargin" presStyleLbl="node1" presStyleIdx="0" presStyleCnt="2"/>
      <dgm:spPr/>
    </dgm:pt>
    <dgm:pt modelId="{4B0AFC88-835C-424E-9871-4609DF4AB462}" type="pres">
      <dgm:prSet presAssocID="{66C2F3E5-21F5-4B33-AEDD-97377CC12BEE}" presName="parentText" presStyleLbl="node1" presStyleIdx="1" presStyleCnt="2">
        <dgm:presLayoutVars>
          <dgm:chMax val="0"/>
          <dgm:bulletEnabled val="1"/>
        </dgm:presLayoutVars>
      </dgm:prSet>
      <dgm:spPr/>
    </dgm:pt>
    <dgm:pt modelId="{6BCF8B5F-0707-480B-A98A-AC80D327C19A}" type="pres">
      <dgm:prSet presAssocID="{66C2F3E5-21F5-4B33-AEDD-97377CC12BEE}" presName="negativeSpace" presStyleCnt="0"/>
      <dgm:spPr/>
    </dgm:pt>
    <dgm:pt modelId="{3584844E-3D99-42CC-B824-A545A95EFF8A}" type="pres">
      <dgm:prSet presAssocID="{66C2F3E5-21F5-4B33-AEDD-97377CC12BEE}" presName="childText" presStyleLbl="conFgAcc1" presStyleIdx="1" presStyleCnt="2">
        <dgm:presLayoutVars>
          <dgm:bulletEnabled val="1"/>
        </dgm:presLayoutVars>
      </dgm:prSet>
      <dgm:spPr/>
    </dgm:pt>
  </dgm:ptLst>
  <dgm:cxnLst>
    <dgm:cxn modelId="{59B2CC0D-4B51-4509-8ABD-C18E9BB7E6DC}" type="presOf" srcId="{ADF756BF-E53B-4236-90A4-9699BE83EE90}" destId="{BF33E404-80A4-4DAE-9B84-7F026AA4D0B2}" srcOrd="0" destOrd="0" presId="urn:microsoft.com/office/officeart/2005/8/layout/list1"/>
    <dgm:cxn modelId="{F30BFF14-DAB4-4B48-9879-F4DCCD1803DC}" type="presOf" srcId="{7F09EF49-5BD8-4790-8016-ABAED58D42FC}" destId="{3584844E-3D99-42CC-B824-A545A95EFF8A}" srcOrd="0" destOrd="2" presId="urn:microsoft.com/office/officeart/2005/8/layout/list1"/>
    <dgm:cxn modelId="{2B5CFC1F-DE4E-4B76-8FF4-C3C2D549D0B3}" type="presOf" srcId="{66C2F3E5-21F5-4B33-AEDD-97377CC12BEE}" destId="{4B0AFC88-835C-424E-9871-4609DF4AB462}" srcOrd="1" destOrd="0" presId="urn:microsoft.com/office/officeart/2005/8/layout/list1"/>
    <dgm:cxn modelId="{7ED4B920-FEB0-4362-82C9-D0D09E6B4920}" srcId="{6049B5E8-BAF3-4341-9712-D045E19527FE}" destId="{7A4804C5-64BE-4D55-97F1-A6BD5EBBCCD3}" srcOrd="2" destOrd="0" parTransId="{2AB69421-C56A-4981-A256-A4EA48AAADBA}" sibTransId="{D2722113-05E4-4AA5-A53E-F82A0604666D}"/>
    <dgm:cxn modelId="{8376A22E-6291-4644-8280-512F2C011926}" srcId="{6049B5E8-BAF3-4341-9712-D045E19527FE}" destId="{ADF756BF-E53B-4236-90A4-9699BE83EE90}" srcOrd="0" destOrd="0" parTransId="{D22814B8-3F22-44B0-A2B9-12FD7D7B0C6F}" sibTransId="{43EEC6C0-9A09-4217-BD9E-AC959943692B}"/>
    <dgm:cxn modelId="{98AB1E5C-411D-436A-B771-BC8D06E879D0}" srcId="{65A4A53B-47A4-408C-927F-F13BAA887B9D}" destId="{6049B5E8-BAF3-4341-9712-D045E19527FE}" srcOrd="0" destOrd="0" parTransId="{E8D6F2A3-9E71-415F-B0E8-C638FAED6F27}" sibTransId="{760E9DFA-0CB7-45EF-B752-48A6B6A55162}"/>
    <dgm:cxn modelId="{E9926449-EDB5-4EF1-B3FB-5D6099CCDE7D}" type="presOf" srcId="{66C2F3E5-21F5-4B33-AEDD-97377CC12BEE}" destId="{8F56B642-1F3A-4754-AA36-894C97AC41AC}" srcOrd="0" destOrd="0" presId="urn:microsoft.com/office/officeart/2005/8/layout/list1"/>
    <dgm:cxn modelId="{0F8D384D-162A-44B1-9C14-9C610DDCD0A5}" type="presOf" srcId="{6D05343C-47AC-4226-A254-F48F437B7BE2}" destId="{3584844E-3D99-42CC-B824-A545A95EFF8A}" srcOrd="0" destOrd="1" presId="urn:microsoft.com/office/officeart/2005/8/layout/list1"/>
    <dgm:cxn modelId="{11E9FD54-2BAE-442A-A5FB-24ED83436BBE}" type="presOf" srcId="{65A4A53B-47A4-408C-927F-F13BAA887B9D}" destId="{5C4E42DC-4F05-4360-862F-3F58D5B168C0}" srcOrd="0" destOrd="0" presId="urn:microsoft.com/office/officeart/2005/8/layout/list1"/>
    <dgm:cxn modelId="{47ADE97D-931F-4F41-9730-5ABEBAE666C3}" type="presOf" srcId="{7A4804C5-64BE-4D55-97F1-A6BD5EBBCCD3}" destId="{BF33E404-80A4-4DAE-9B84-7F026AA4D0B2}" srcOrd="0" destOrd="2" presId="urn:microsoft.com/office/officeart/2005/8/layout/list1"/>
    <dgm:cxn modelId="{17EDC582-CAB8-4236-9361-313A2A978C30}" srcId="{65A4A53B-47A4-408C-927F-F13BAA887B9D}" destId="{66C2F3E5-21F5-4B33-AEDD-97377CC12BEE}" srcOrd="1" destOrd="0" parTransId="{E9107C17-1B1D-4F45-9752-79C75230CB86}" sibTransId="{8F63B95E-ECB1-441A-B6E8-7FC736F00584}"/>
    <dgm:cxn modelId="{77E91799-DEF5-41F5-8730-119B206386C9}" type="presOf" srcId="{995D9E60-3A99-480F-ABFA-90FCC16AD74F}" destId="{BF33E404-80A4-4DAE-9B84-7F026AA4D0B2}" srcOrd="0" destOrd="1" presId="urn:microsoft.com/office/officeart/2005/8/layout/list1"/>
    <dgm:cxn modelId="{15407DA4-8085-4E1E-8B1A-881B641B7AE1}" srcId="{66C2F3E5-21F5-4B33-AEDD-97377CC12BEE}" destId="{7F09EF49-5BD8-4790-8016-ABAED58D42FC}" srcOrd="2" destOrd="0" parTransId="{CE4F5499-C300-4725-8DE7-F4A068DEFE96}" sibTransId="{DFC4BF28-89B8-4368-B2A5-CDF6AAB2E271}"/>
    <dgm:cxn modelId="{3F5D2FAF-970B-4B58-B395-DDBD07A37B27}" type="presOf" srcId="{6049B5E8-BAF3-4341-9712-D045E19527FE}" destId="{38169332-AAA5-4765-A989-A7FFA489FB84}" srcOrd="1" destOrd="0" presId="urn:microsoft.com/office/officeart/2005/8/layout/list1"/>
    <dgm:cxn modelId="{9FB95FB1-2D11-4209-A29E-793469144E65}" type="presOf" srcId="{6049B5E8-BAF3-4341-9712-D045E19527FE}" destId="{E18BB025-BBBF-4BE5-BB97-67C21084782E}" srcOrd="0" destOrd="0" presId="urn:microsoft.com/office/officeart/2005/8/layout/list1"/>
    <dgm:cxn modelId="{A0DA54CC-9AA7-46FB-B635-88860D5872ED}" srcId="{66C2F3E5-21F5-4B33-AEDD-97377CC12BEE}" destId="{6FA434EE-6CB2-44A8-9525-4192AEA13E43}" srcOrd="0" destOrd="0" parTransId="{CBAB9AD5-C9F0-4027-B985-A4D73C659016}" sibTransId="{BD80D0AA-8594-4A63-B4CC-F317558732EA}"/>
    <dgm:cxn modelId="{2D07D6CD-5AF8-4C72-B77F-6441CDBEA02F}" type="presOf" srcId="{6FA434EE-6CB2-44A8-9525-4192AEA13E43}" destId="{3584844E-3D99-42CC-B824-A545A95EFF8A}" srcOrd="0" destOrd="0" presId="urn:microsoft.com/office/officeart/2005/8/layout/list1"/>
    <dgm:cxn modelId="{9E5832DA-2239-448C-8A40-6063BB15F1E2}" srcId="{6049B5E8-BAF3-4341-9712-D045E19527FE}" destId="{995D9E60-3A99-480F-ABFA-90FCC16AD74F}" srcOrd="1" destOrd="0" parTransId="{4C3E2C83-D000-435B-91E2-FFCBF3B427B0}" sibTransId="{22C8952B-9124-486A-AB15-EEB9B46618C2}"/>
    <dgm:cxn modelId="{890397F4-6B1F-400E-A6BB-E1C1724841F2}" srcId="{66C2F3E5-21F5-4B33-AEDD-97377CC12BEE}" destId="{6D05343C-47AC-4226-A254-F48F437B7BE2}" srcOrd="1" destOrd="0" parTransId="{44AE121A-9473-4BCC-B96E-510CECFDA289}" sibTransId="{C34DDFC3-E9E0-4A1B-B274-1128C257BA03}"/>
    <dgm:cxn modelId="{63144B44-CEBB-4B68-A6B1-DBAEEDAE171B}" type="presParOf" srcId="{5C4E42DC-4F05-4360-862F-3F58D5B168C0}" destId="{665A85BD-B0F7-4F91-9C15-889DC5093C02}" srcOrd="0" destOrd="0" presId="urn:microsoft.com/office/officeart/2005/8/layout/list1"/>
    <dgm:cxn modelId="{460750C4-E9B2-4CEC-8FB6-A9CAA7B3DBF2}" type="presParOf" srcId="{665A85BD-B0F7-4F91-9C15-889DC5093C02}" destId="{E18BB025-BBBF-4BE5-BB97-67C21084782E}" srcOrd="0" destOrd="0" presId="urn:microsoft.com/office/officeart/2005/8/layout/list1"/>
    <dgm:cxn modelId="{1952873D-9839-486A-A579-4EA2DB8D038F}" type="presParOf" srcId="{665A85BD-B0F7-4F91-9C15-889DC5093C02}" destId="{38169332-AAA5-4765-A989-A7FFA489FB84}" srcOrd="1" destOrd="0" presId="urn:microsoft.com/office/officeart/2005/8/layout/list1"/>
    <dgm:cxn modelId="{49C67F25-ED8F-4B6A-9BA7-C1229C64C87F}" type="presParOf" srcId="{5C4E42DC-4F05-4360-862F-3F58D5B168C0}" destId="{076E6206-4C9E-45E8-9D6F-51E68D260C3A}" srcOrd="1" destOrd="0" presId="urn:microsoft.com/office/officeart/2005/8/layout/list1"/>
    <dgm:cxn modelId="{CAB37D58-5015-46E9-855E-796690F75196}" type="presParOf" srcId="{5C4E42DC-4F05-4360-862F-3F58D5B168C0}" destId="{BF33E404-80A4-4DAE-9B84-7F026AA4D0B2}" srcOrd="2" destOrd="0" presId="urn:microsoft.com/office/officeart/2005/8/layout/list1"/>
    <dgm:cxn modelId="{4D3A4736-DF69-4E06-88FD-D712275D30A9}" type="presParOf" srcId="{5C4E42DC-4F05-4360-862F-3F58D5B168C0}" destId="{28616565-5CD2-48B7-9C88-D38BD81E5434}" srcOrd="3" destOrd="0" presId="urn:microsoft.com/office/officeart/2005/8/layout/list1"/>
    <dgm:cxn modelId="{B5848836-AADC-49F1-8E36-AEBAAB7B0EA4}" type="presParOf" srcId="{5C4E42DC-4F05-4360-862F-3F58D5B168C0}" destId="{7D4E2D7A-A478-4685-B79E-FB485C2D2B0D}" srcOrd="4" destOrd="0" presId="urn:microsoft.com/office/officeart/2005/8/layout/list1"/>
    <dgm:cxn modelId="{BDFC54D0-0ACB-41B9-A5B2-EA942DFAC198}" type="presParOf" srcId="{7D4E2D7A-A478-4685-B79E-FB485C2D2B0D}" destId="{8F56B642-1F3A-4754-AA36-894C97AC41AC}" srcOrd="0" destOrd="0" presId="urn:microsoft.com/office/officeart/2005/8/layout/list1"/>
    <dgm:cxn modelId="{117BFC99-D07D-46F2-B2E0-D14BED7D1FB0}" type="presParOf" srcId="{7D4E2D7A-A478-4685-B79E-FB485C2D2B0D}" destId="{4B0AFC88-835C-424E-9871-4609DF4AB462}" srcOrd="1" destOrd="0" presId="urn:microsoft.com/office/officeart/2005/8/layout/list1"/>
    <dgm:cxn modelId="{6E55C1AE-C3FD-4D7C-8028-C650B3563B2C}" type="presParOf" srcId="{5C4E42DC-4F05-4360-862F-3F58D5B168C0}" destId="{6BCF8B5F-0707-480B-A98A-AC80D327C19A}" srcOrd="5" destOrd="0" presId="urn:microsoft.com/office/officeart/2005/8/layout/list1"/>
    <dgm:cxn modelId="{E93EAB42-E283-48DD-B06F-888DA82646E3}" type="presParOf" srcId="{5C4E42DC-4F05-4360-862F-3F58D5B168C0}" destId="{3584844E-3D99-42CC-B824-A545A95EFF8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A4A53B-47A4-408C-927F-F13BAA887B9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6049B5E8-BAF3-4341-9712-D045E19527FE}">
      <dgm:prSet/>
      <dgm:spPr/>
      <dgm:t>
        <a:bodyPr/>
        <a:lstStyle/>
        <a:p>
          <a:pPr rtl="0"/>
          <a:r>
            <a:rPr lang="en-US" b="1">
              <a:latin typeface="Verdana"/>
              <a:cs typeface="Arial"/>
            </a:rPr>
            <a:t>Disjoint Encoders</a:t>
          </a:r>
          <a:r>
            <a:rPr lang="en-US">
              <a:latin typeface="Verdana"/>
              <a:cs typeface="Arial"/>
            </a:rPr>
            <a:t> </a:t>
          </a:r>
          <a:endParaRPr lang="en-US"/>
        </a:p>
      </dgm:t>
    </dgm:pt>
    <dgm:pt modelId="{E8D6F2A3-9E71-415F-B0E8-C638FAED6F27}" type="parTrans" cxnId="{98AB1E5C-411D-436A-B771-BC8D06E879D0}">
      <dgm:prSet/>
      <dgm:spPr/>
      <dgm:t>
        <a:bodyPr/>
        <a:lstStyle/>
        <a:p>
          <a:endParaRPr lang="en-US"/>
        </a:p>
      </dgm:t>
    </dgm:pt>
    <dgm:pt modelId="{760E9DFA-0CB7-45EF-B752-48A6B6A55162}" type="sibTrans" cxnId="{98AB1E5C-411D-436A-B771-BC8D06E879D0}">
      <dgm:prSet/>
      <dgm:spPr/>
      <dgm:t>
        <a:bodyPr/>
        <a:lstStyle/>
        <a:p>
          <a:endParaRPr lang="en-US"/>
        </a:p>
      </dgm:t>
    </dgm:pt>
    <dgm:pt modelId="{85A1F3D6-BDB0-466A-8EDC-806B34D86E68}">
      <dgm:prSet phldr="0"/>
      <dgm:spPr/>
      <dgm:t>
        <a:bodyPr/>
        <a:lstStyle/>
        <a:p>
          <a:pPr rtl="0"/>
          <a:r>
            <a:rPr lang="en-US" b="0">
              <a:latin typeface="Verdana"/>
              <a:cs typeface="Arial"/>
            </a:rPr>
            <a:t>Makes it non trivial for optimizing a ranking task</a:t>
          </a:r>
        </a:p>
      </dgm:t>
    </dgm:pt>
    <dgm:pt modelId="{453CC653-CDA9-4A51-836E-FFD59498A14F}" type="parTrans" cxnId="{5435AC0C-EC55-413B-AAB8-8ED59A061D6D}">
      <dgm:prSet/>
      <dgm:spPr/>
    </dgm:pt>
    <dgm:pt modelId="{1C454C90-4363-419F-BFC6-31760FE03B75}" type="sibTrans" cxnId="{5435AC0C-EC55-413B-AAB8-8ED59A061D6D}">
      <dgm:prSet/>
      <dgm:spPr/>
    </dgm:pt>
    <dgm:pt modelId="{E7CAFAF9-A4AF-4652-8C40-523B296B174F}">
      <dgm:prSet phldr="0"/>
      <dgm:spPr/>
      <dgm:t>
        <a:bodyPr/>
        <a:lstStyle/>
        <a:p>
          <a:pPr rtl="0"/>
          <a:r>
            <a:rPr lang="en-US" b="0">
              <a:solidFill>
                <a:srgbClr val="000000"/>
              </a:solidFill>
              <a:latin typeface="Calibri"/>
              <a:cs typeface="Calibri"/>
            </a:rPr>
            <a:t>Different modalities uses their own encoder</a:t>
          </a:r>
          <a:endParaRPr lang="en-US" b="0">
            <a:solidFill>
              <a:srgbClr val="000000"/>
            </a:solidFill>
            <a:latin typeface="Verdana"/>
            <a:cs typeface="Arial"/>
          </a:endParaRPr>
        </a:p>
      </dgm:t>
    </dgm:pt>
    <dgm:pt modelId="{6DB1A4A7-C081-4DB8-BE61-6B798C03DACC}" type="parTrans" cxnId="{7F80FC0A-1049-4BF2-82B2-DE9B7082387F}">
      <dgm:prSet/>
      <dgm:spPr/>
    </dgm:pt>
    <dgm:pt modelId="{6CDB4C8F-0761-4530-A8CB-243967135368}" type="sibTrans" cxnId="{7F80FC0A-1049-4BF2-82B2-DE9B7082387F}">
      <dgm:prSet/>
      <dgm:spPr/>
    </dgm:pt>
    <dgm:pt modelId="{5C4E42DC-4F05-4360-862F-3F58D5B168C0}" type="pres">
      <dgm:prSet presAssocID="{65A4A53B-47A4-408C-927F-F13BAA887B9D}" presName="linear" presStyleCnt="0">
        <dgm:presLayoutVars>
          <dgm:dir/>
          <dgm:animLvl val="lvl"/>
          <dgm:resizeHandles val="exact"/>
        </dgm:presLayoutVars>
      </dgm:prSet>
      <dgm:spPr/>
    </dgm:pt>
    <dgm:pt modelId="{665A85BD-B0F7-4F91-9C15-889DC5093C02}" type="pres">
      <dgm:prSet presAssocID="{6049B5E8-BAF3-4341-9712-D045E19527FE}" presName="parentLin" presStyleCnt="0"/>
      <dgm:spPr/>
    </dgm:pt>
    <dgm:pt modelId="{E18BB025-BBBF-4BE5-BB97-67C21084782E}" type="pres">
      <dgm:prSet presAssocID="{6049B5E8-BAF3-4341-9712-D045E19527FE}" presName="parentLeftMargin" presStyleLbl="node1" presStyleIdx="0" presStyleCnt="1"/>
      <dgm:spPr/>
    </dgm:pt>
    <dgm:pt modelId="{38169332-AAA5-4765-A989-A7FFA489FB84}" type="pres">
      <dgm:prSet presAssocID="{6049B5E8-BAF3-4341-9712-D045E19527FE}" presName="parentText" presStyleLbl="node1" presStyleIdx="0" presStyleCnt="1">
        <dgm:presLayoutVars>
          <dgm:chMax val="0"/>
          <dgm:bulletEnabled val="1"/>
        </dgm:presLayoutVars>
      </dgm:prSet>
      <dgm:spPr/>
    </dgm:pt>
    <dgm:pt modelId="{076E6206-4C9E-45E8-9D6F-51E68D260C3A}" type="pres">
      <dgm:prSet presAssocID="{6049B5E8-BAF3-4341-9712-D045E19527FE}" presName="negativeSpace" presStyleCnt="0"/>
      <dgm:spPr/>
    </dgm:pt>
    <dgm:pt modelId="{BF33E404-80A4-4DAE-9B84-7F026AA4D0B2}" type="pres">
      <dgm:prSet presAssocID="{6049B5E8-BAF3-4341-9712-D045E19527FE}" presName="childText" presStyleLbl="conFgAcc1" presStyleIdx="0" presStyleCnt="1">
        <dgm:presLayoutVars>
          <dgm:bulletEnabled val="1"/>
        </dgm:presLayoutVars>
      </dgm:prSet>
      <dgm:spPr/>
    </dgm:pt>
  </dgm:ptLst>
  <dgm:cxnLst>
    <dgm:cxn modelId="{7F80FC0A-1049-4BF2-82B2-DE9B7082387F}" srcId="{6049B5E8-BAF3-4341-9712-D045E19527FE}" destId="{E7CAFAF9-A4AF-4652-8C40-523B296B174F}" srcOrd="0" destOrd="0" parTransId="{6DB1A4A7-C081-4DB8-BE61-6B798C03DACC}" sibTransId="{6CDB4C8F-0761-4530-A8CB-243967135368}"/>
    <dgm:cxn modelId="{5435AC0C-EC55-413B-AAB8-8ED59A061D6D}" srcId="{6049B5E8-BAF3-4341-9712-D045E19527FE}" destId="{85A1F3D6-BDB0-466A-8EDC-806B34D86E68}" srcOrd="1" destOrd="0" parTransId="{453CC653-CDA9-4A51-836E-FFD59498A14F}" sibTransId="{1C454C90-4363-419F-BFC6-31760FE03B75}"/>
    <dgm:cxn modelId="{98AB1E5C-411D-436A-B771-BC8D06E879D0}" srcId="{65A4A53B-47A4-408C-927F-F13BAA887B9D}" destId="{6049B5E8-BAF3-4341-9712-D045E19527FE}" srcOrd="0" destOrd="0" parTransId="{E8D6F2A3-9E71-415F-B0E8-C638FAED6F27}" sibTransId="{760E9DFA-0CB7-45EF-B752-48A6B6A55162}"/>
    <dgm:cxn modelId="{11E9FD54-2BAE-442A-A5FB-24ED83436BBE}" type="presOf" srcId="{65A4A53B-47A4-408C-927F-F13BAA887B9D}" destId="{5C4E42DC-4F05-4360-862F-3F58D5B168C0}" srcOrd="0" destOrd="0" presId="urn:microsoft.com/office/officeart/2005/8/layout/list1"/>
    <dgm:cxn modelId="{ABC1F89B-954F-403D-BAAE-A981BA12C06F}" type="presOf" srcId="{E7CAFAF9-A4AF-4652-8C40-523B296B174F}" destId="{BF33E404-80A4-4DAE-9B84-7F026AA4D0B2}" srcOrd="0" destOrd="0" presId="urn:microsoft.com/office/officeart/2005/8/layout/list1"/>
    <dgm:cxn modelId="{1886DFC3-50B8-4613-8DE3-E4EC0610B56C}" type="presOf" srcId="{6049B5E8-BAF3-4341-9712-D045E19527FE}" destId="{E18BB025-BBBF-4BE5-BB97-67C21084782E}" srcOrd="0" destOrd="0" presId="urn:microsoft.com/office/officeart/2005/8/layout/list1"/>
    <dgm:cxn modelId="{593629CB-C361-42A7-93AB-4DC2265027A1}" type="presOf" srcId="{6049B5E8-BAF3-4341-9712-D045E19527FE}" destId="{38169332-AAA5-4765-A989-A7FFA489FB84}" srcOrd="1" destOrd="0" presId="urn:microsoft.com/office/officeart/2005/8/layout/list1"/>
    <dgm:cxn modelId="{97715CCC-7019-4A14-BDC5-B12803459345}" type="presOf" srcId="{85A1F3D6-BDB0-466A-8EDC-806B34D86E68}" destId="{BF33E404-80A4-4DAE-9B84-7F026AA4D0B2}" srcOrd="0" destOrd="1" presId="urn:microsoft.com/office/officeart/2005/8/layout/list1"/>
    <dgm:cxn modelId="{D9B6FA61-B870-42A0-9A5D-645BAE478748}" type="presParOf" srcId="{5C4E42DC-4F05-4360-862F-3F58D5B168C0}" destId="{665A85BD-B0F7-4F91-9C15-889DC5093C02}" srcOrd="0" destOrd="0" presId="urn:microsoft.com/office/officeart/2005/8/layout/list1"/>
    <dgm:cxn modelId="{7BE70011-21A7-4079-90E6-038613F4EC38}" type="presParOf" srcId="{665A85BD-B0F7-4F91-9C15-889DC5093C02}" destId="{E18BB025-BBBF-4BE5-BB97-67C21084782E}" srcOrd="0" destOrd="0" presId="urn:microsoft.com/office/officeart/2005/8/layout/list1"/>
    <dgm:cxn modelId="{E379FC1E-87A7-47DD-A2B5-7F82D9974448}" type="presParOf" srcId="{665A85BD-B0F7-4F91-9C15-889DC5093C02}" destId="{38169332-AAA5-4765-A989-A7FFA489FB84}" srcOrd="1" destOrd="0" presId="urn:microsoft.com/office/officeart/2005/8/layout/list1"/>
    <dgm:cxn modelId="{0D58606D-D114-4B77-8A0E-3DF93395AC37}" type="presParOf" srcId="{5C4E42DC-4F05-4360-862F-3F58D5B168C0}" destId="{076E6206-4C9E-45E8-9D6F-51E68D260C3A}" srcOrd="1" destOrd="0" presId="urn:microsoft.com/office/officeart/2005/8/layout/list1"/>
    <dgm:cxn modelId="{0520F693-D719-43F5-9577-1D5F1F37A3F7}" type="presParOf" srcId="{5C4E42DC-4F05-4360-862F-3F58D5B168C0}" destId="{BF33E404-80A4-4DAE-9B84-7F026AA4D0B2}"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A4A53B-47A4-408C-927F-F13BAA887B9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6049B5E8-BAF3-4341-9712-D045E19527FE}">
      <dgm:prSet/>
      <dgm:spPr/>
      <dgm:t>
        <a:bodyPr/>
        <a:lstStyle/>
        <a:p>
          <a:pPr rtl="0"/>
          <a:r>
            <a:rPr lang="en-US" b="1">
              <a:latin typeface="Verdana"/>
              <a:cs typeface="Arial"/>
            </a:rPr>
            <a:t>Disjoint Encoders</a:t>
          </a:r>
          <a:r>
            <a:rPr lang="en-US">
              <a:latin typeface="Verdana"/>
              <a:cs typeface="Arial"/>
            </a:rPr>
            <a:t> </a:t>
          </a:r>
          <a:endParaRPr lang="en-US"/>
        </a:p>
      </dgm:t>
    </dgm:pt>
    <dgm:pt modelId="{E8D6F2A3-9E71-415F-B0E8-C638FAED6F27}" type="parTrans" cxnId="{98AB1E5C-411D-436A-B771-BC8D06E879D0}">
      <dgm:prSet/>
      <dgm:spPr/>
      <dgm:t>
        <a:bodyPr/>
        <a:lstStyle/>
        <a:p>
          <a:endParaRPr lang="en-US"/>
        </a:p>
      </dgm:t>
    </dgm:pt>
    <dgm:pt modelId="{760E9DFA-0CB7-45EF-B752-48A6B6A55162}" type="sibTrans" cxnId="{98AB1E5C-411D-436A-B771-BC8D06E879D0}">
      <dgm:prSet/>
      <dgm:spPr/>
      <dgm:t>
        <a:bodyPr/>
        <a:lstStyle/>
        <a:p>
          <a:endParaRPr lang="en-US"/>
        </a:p>
      </dgm:t>
    </dgm:pt>
    <dgm:pt modelId="{66C2F3E5-21F5-4B33-AEDD-97377CC12BEE}">
      <dgm:prSet phldr="0"/>
      <dgm:spPr/>
      <dgm:t>
        <a:bodyPr/>
        <a:lstStyle/>
        <a:p>
          <a:pPr rtl="0"/>
          <a:r>
            <a:rPr lang="en-US" b="1">
              <a:latin typeface="Verdana"/>
              <a:cs typeface="Arial"/>
            </a:rPr>
            <a:t>Shared parameters </a:t>
          </a:r>
          <a:endParaRPr lang="en-US" b="1"/>
        </a:p>
      </dgm:t>
    </dgm:pt>
    <dgm:pt modelId="{E9107C17-1B1D-4F45-9752-79C75230CB86}" type="parTrans" cxnId="{17EDC582-CAB8-4236-9361-313A2A978C30}">
      <dgm:prSet/>
      <dgm:spPr/>
      <dgm:t>
        <a:bodyPr/>
        <a:lstStyle/>
        <a:p>
          <a:endParaRPr lang="en-US"/>
        </a:p>
      </dgm:t>
    </dgm:pt>
    <dgm:pt modelId="{8F63B95E-ECB1-441A-B6E8-7FC736F00584}" type="sibTrans" cxnId="{17EDC582-CAB8-4236-9361-313A2A978C30}">
      <dgm:prSet/>
      <dgm:spPr/>
      <dgm:t>
        <a:bodyPr/>
        <a:lstStyle/>
        <a:p>
          <a:endParaRPr lang="en-US"/>
        </a:p>
      </dgm:t>
    </dgm:pt>
    <dgm:pt modelId="{6D05343C-47AC-4226-A254-F48F437B7BE2}">
      <dgm:prSet/>
      <dgm:spPr/>
      <dgm:t>
        <a:bodyPr/>
        <a:lstStyle/>
        <a:p>
          <a:pPr rtl="0"/>
          <a:r>
            <a:rPr lang="en-US">
              <a:latin typeface="Verdana"/>
              <a:cs typeface="Arial"/>
            </a:rPr>
            <a:t>Recurring theme in Natural Language Processing</a:t>
          </a:r>
          <a:endParaRPr lang="en-US"/>
        </a:p>
      </dgm:t>
    </dgm:pt>
    <dgm:pt modelId="{44AE121A-9473-4BCC-B96E-510CECFDA289}" type="parTrans" cxnId="{890397F4-6B1F-400E-A6BB-E1C1724841F2}">
      <dgm:prSet/>
      <dgm:spPr/>
      <dgm:t>
        <a:bodyPr/>
        <a:lstStyle/>
        <a:p>
          <a:endParaRPr lang="en-US"/>
        </a:p>
      </dgm:t>
    </dgm:pt>
    <dgm:pt modelId="{C34DDFC3-E9E0-4A1B-B274-1128C257BA03}" type="sibTrans" cxnId="{890397F4-6B1F-400E-A6BB-E1C1724841F2}">
      <dgm:prSet/>
      <dgm:spPr/>
      <dgm:t>
        <a:bodyPr/>
        <a:lstStyle/>
        <a:p>
          <a:endParaRPr lang="en-US"/>
        </a:p>
      </dgm:t>
    </dgm:pt>
    <dgm:pt modelId="{85A1F3D6-BDB0-466A-8EDC-806B34D86E68}">
      <dgm:prSet phldr="0"/>
      <dgm:spPr/>
      <dgm:t>
        <a:bodyPr/>
        <a:lstStyle/>
        <a:p>
          <a:pPr rtl="0"/>
          <a:r>
            <a:rPr lang="en-US" b="0">
              <a:latin typeface="Verdana"/>
              <a:cs typeface="Arial"/>
            </a:rPr>
            <a:t>Makes it non trivial for optimizing a ranking task</a:t>
          </a:r>
        </a:p>
      </dgm:t>
    </dgm:pt>
    <dgm:pt modelId="{453CC653-CDA9-4A51-836E-FFD59498A14F}" type="parTrans" cxnId="{5435AC0C-EC55-413B-AAB8-8ED59A061D6D}">
      <dgm:prSet/>
      <dgm:spPr/>
    </dgm:pt>
    <dgm:pt modelId="{1C454C90-4363-419F-BFC6-31760FE03B75}" type="sibTrans" cxnId="{5435AC0C-EC55-413B-AAB8-8ED59A061D6D}">
      <dgm:prSet/>
      <dgm:spPr/>
    </dgm:pt>
    <dgm:pt modelId="{E7CAFAF9-A4AF-4652-8C40-523B296B174F}">
      <dgm:prSet phldr="0"/>
      <dgm:spPr/>
      <dgm:t>
        <a:bodyPr/>
        <a:lstStyle/>
        <a:p>
          <a:pPr rtl="0"/>
          <a:r>
            <a:rPr lang="en-US" b="0">
              <a:solidFill>
                <a:srgbClr val="000000"/>
              </a:solidFill>
              <a:latin typeface="Calibri"/>
              <a:cs typeface="Calibri"/>
            </a:rPr>
            <a:t>Different modalities uses their own encoder</a:t>
          </a:r>
          <a:endParaRPr lang="en-US" b="0">
            <a:solidFill>
              <a:srgbClr val="000000"/>
            </a:solidFill>
            <a:latin typeface="Verdana"/>
            <a:cs typeface="Arial"/>
          </a:endParaRPr>
        </a:p>
      </dgm:t>
    </dgm:pt>
    <dgm:pt modelId="{6DB1A4A7-C081-4DB8-BE61-6B798C03DACC}" type="parTrans" cxnId="{7F80FC0A-1049-4BF2-82B2-DE9B7082387F}">
      <dgm:prSet/>
      <dgm:spPr/>
    </dgm:pt>
    <dgm:pt modelId="{6CDB4C8F-0761-4530-A8CB-243967135368}" type="sibTrans" cxnId="{7F80FC0A-1049-4BF2-82B2-DE9B7082387F}">
      <dgm:prSet/>
      <dgm:spPr/>
    </dgm:pt>
    <dgm:pt modelId="{02F4678B-3677-4C76-A320-C948572516E3}">
      <dgm:prSet phldr="0"/>
      <dgm:spPr/>
      <dgm:t>
        <a:bodyPr/>
        <a:lstStyle/>
        <a:p>
          <a:pPr rtl="0"/>
          <a:r>
            <a:rPr lang="en-US">
              <a:latin typeface="Verdana"/>
              <a:cs typeface="Arial"/>
            </a:rPr>
            <a:t>Helps to align subspaces for different modalities</a:t>
          </a:r>
        </a:p>
      </dgm:t>
    </dgm:pt>
    <dgm:pt modelId="{FDF4A244-61F3-41DF-AA08-389175C590DD}" type="parTrans" cxnId="{B0924391-0CB8-4F57-A1AC-DF2C8AD79DD5}">
      <dgm:prSet/>
      <dgm:spPr/>
    </dgm:pt>
    <dgm:pt modelId="{B18DA574-AF84-41C7-A659-0A63B3709FB6}" type="sibTrans" cxnId="{B0924391-0CB8-4F57-A1AC-DF2C8AD79DD5}">
      <dgm:prSet/>
      <dgm:spPr/>
    </dgm:pt>
    <dgm:pt modelId="{5C4E42DC-4F05-4360-862F-3F58D5B168C0}" type="pres">
      <dgm:prSet presAssocID="{65A4A53B-47A4-408C-927F-F13BAA887B9D}" presName="linear" presStyleCnt="0">
        <dgm:presLayoutVars>
          <dgm:dir/>
          <dgm:animLvl val="lvl"/>
          <dgm:resizeHandles val="exact"/>
        </dgm:presLayoutVars>
      </dgm:prSet>
      <dgm:spPr/>
    </dgm:pt>
    <dgm:pt modelId="{665A85BD-B0F7-4F91-9C15-889DC5093C02}" type="pres">
      <dgm:prSet presAssocID="{6049B5E8-BAF3-4341-9712-D045E19527FE}" presName="parentLin" presStyleCnt="0"/>
      <dgm:spPr/>
    </dgm:pt>
    <dgm:pt modelId="{E18BB025-BBBF-4BE5-BB97-67C21084782E}" type="pres">
      <dgm:prSet presAssocID="{6049B5E8-BAF3-4341-9712-D045E19527FE}" presName="parentLeftMargin" presStyleLbl="node1" presStyleIdx="0" presStyleCnt="2"/>
      <dgm:spPr/>
    </dgm:pt>
    <dgm:pt modelId="{38169332-AAA5-4765-A989-A7FFA489FB84}" type="pres">
      <dgm:prSet presAssocID="{6049B5E8-BAF3-4341-9712-D045E19527FE}" presName="parentText" presStyleLbl="node1" presStyleIdx="0" presStyleCnt="2">
        <dgm:presLayoutVars>
          <dgm:chMax val="0"/>
          <dgm:bulletEnabled val="1"/>
        </dgm:presLayoutVars>
      </dgm:prSet>
      <dgm:spPr/>
    </dgm:pt>
    <dgm:pt modelId="{076E6206-4C9E-45E8-9D6F-51E68D260C3A}" type="pres">
      <dgm:prSet presAssocID="{6049B5E8-BAF3-4341-9712-D045E19527FE}" presName="negativeSpace" presStyleCnt="0"/>
      <dgm:spPr/>
    </dgm:pt>
    <dgm:pt modelId="{BF33E404-80A4-4DAE-9B84-7F026AA4D0B2}" type="pres">
      <dgm:prSet presAssocID="{6049B5E8-BAF3-4341-9712-D045E19527FE}" presName="childText" presStyleLbl="conFgAcc1" presStyleIdx="0" presStyleCnt="2">
        <dgm:presLayoutVars>
          <dgm:bulletEnabled val="1"/>
        </dgm:presLayoutVars>
      </dgm:prSet>
      <dgm:spPr/>
    </dgm:pt>
    <dgm:pt modelId="{28616565-5CD2-48B7-9C88-D38BD81E5434}" type="pres">
      <dgm:prSet presAssocID="{760E9DFA-0CB7-45EF-B752-48A6B6A55162}" presName="spaceBetweenRectangles" presStyleCnt="0"/>
      <dgm:spPr/>
    </dgm:pt>
    <dgm:pt modelId="{7D4E2D7A-A478-4685-B79E-FB485C2D2B0D}" type="pres">
      <dgm:prSet presAssocID="{66C2F3E5-21F5-4B33-AEDD-97377CC12BEE}" presName="parentLin" presStyleCnt="0"/>
      <dgm:spPr/>
    </dgm:pt>
    <dgm:pt modelId="{8F56B642-1F3A-4754-AA36-894C97AC41AC}" type="pres">
      <dgm:prSet presAssocID="{66C2F3E5-21F5-4B33-AEDD-97377CC12BEE}" presName="parentLeftMargin" presStyleLbl="node1" presStyleIdx="0" presStyleCnt="2"/>
      <dgm:spPr/>
    </dgm:pt>
    <dgm:pt modelId="{4B0AFC88-835C-424E-9871-4609DF4AB462}" type="pres">
      <dgm:prSet presAssocID="{66C2F3E5-21F5-4B33-AEDD-97377CC12BEE}" presName="parentText" presStyleLbl="node1" presStyleIdx="1" presStyleCnt="2">
        <dgm:presLayoutVars>
          <dgm:chMax val="0"/>
          <dgm:bulletEnabled val="1"/>
        </dgm:presLayoutVars>
      </dgm:prSet>
      <dgm:spPr/>
    </dgm:pt>
    <dgm:pt modelId="{6BCF8B5F-0707-480B-A98A-AC80D327C19A}" type="pres">
      <dgm:prSet presAssocID="{66C2F3E5-21F5-4B33-AEDD-97377CC12BEE}" presName="negativeSpace" presStyleCnt="0"/>
      <dgm:spPr/>
    </dgm:pt>
    <dgm:pt modelId="{3584844E-3D99-42CC-B824-A545A95EFF8A}" type="pres">
      <dgm:prSet presAssocID="{66C2F3E5-21F5-4B33-AEDD-97377CC12BEE}" presName="childText" presStyleLbl="conFgAcc1" presStyleIdx="1" presStyleCnt="2">
        <dgm:presLayoutVars>
          <dgm:bulletEnabled val="1"/>
        </dgm:presLayoutVars>
      </dgm:prSet>
      <dgm:spPr/>
    </dgm:pt>
  </dgm:ptLst>
  <dgm:cxnLst>
    <dgm:cxn modelId="{33138D04-9FAD-4A02-B435-305D73E84274}" type="presOf" srcId="{E7CAFAF9-A4AF-4652-8C40-523B296B174F}" destId="{BF33E404-80A4-4DAE-9B84-7F026AA4D0B2}" srcOrd="0" destOrd="0" presId="urn:microsoft.com/office/officeart/2005/8/layout/list1"/>
    <dgm:cxn modelId="{7F80FC0A-1049-4BF2-82B2-DE9B7082387F}" srcId="{6049B5E8-BAF3-4341-9712-D045E19527FE}" destId="{E7CAFAF9-A4AF-4652-8C40-523B296B174F}" srcOrd="0" destOrd="0" parTransId="{6DB1A4A7-C081-4DB8-BE61-6B798C03DACC}" sibTransId="{6CDB4C8F-0761-4530-A8CB-243967135368}"/>
    <dgm:cxn modelId="{5435AC0C-EC55-413B-AAB8-8ED59A061D6D}" srcId="{6049B5E8-BAF3-4341-9712-D045E19527FE}" destId="{85A1F3D6-BDB0-466A-8EDC-806B34D86E68}" srcOrd="1" destOrd="0" parTransId="{453CC653-CDA9-4A51-836E-FFD59498A14F}" sibTransId="{1C454C90-4363-419F-BFC6-31760FE03B75}"/>
    <dgm:cxn modelId="{98AB1E5C-411D-436A-B771-BC8D06E879D0}" srcId="{65A4A53B-47A4-408C-927F-F13BAA887B9D}" destId="{6049B5E8-BAF3-4341-9712-D045E19527FE}" srcOrd="0" destOrd="0" parTransId="{E8D6F2A3-9E71-415F-B0E8-C638FAED6F27}" sibTransId="{760E9DFA-0CB7-45EF-B752-48A6B6A55162}"/>
    <dgm:cxn modelId="{CBACFF6E-59D4-4A0A-BBFD-2522B42B3633}" type="presOf" srcId="{6049B5E8-BAF3-4341-9712-D045E19527FE}" destId="{E18BB025-BBBF-4BE5-BB97-67C21084782E}" srcOrd="0" destOrd="0" presId="urn:microsoft.com/office/officeart/2005/8/layout/list1"/>
    <dgm:cxn modelId="{11E9FD54-2BAE-442A-A5FB-24ED83436BBE}" type="presOf" srcId="{65A4A53B-47A4-408C-927F-F13BAA887B9D}" destId="{5C4E42DC-4F05-4360-862F-3F58D5B168C0}" srcOrd="0" destOrd="0" presId="urn:microsoft.com/office/officeart/2005/8/layout/list1"/>
    <dgm:cxn modelId="{AB595F55-932D-4B00-BD1F-FAEEBDDB0392}" type="presOf" srcId="{6D05343C-47AC-4226-A254-F48F437B7BE2}" destId="{3584844E-3D99-42CC-B824-A545A95EFF8A}" srcOrd="0" destOrd="0" presId="urn:microsoft.com/office/officeart/2005/8/layout/list1"/>
    <dgm:cxn modelId="{CC2A9B77-FA57-4EBF-B8EB-56A88193F513}" type="presOf" srcId="{6049B5E8-BAF3-4341-9712-D045E19527FE}" destId="{38169332-AAA5-4765-A989-A7FFA489FB84}" srcOrd="1" destOrd="0" presId="urn:microsoft.com/office/officeart/2005/8/layout/list1"/>
    <dgm:cxn modelId="{17EDC582-CAB8-4236-9361-313A2A978C30}" srcId="{65A4A53B-47A4-408C-927F-F13BAA887B9D}" destId="{66C2F3E5-21F5-4B33-AEDD-97377CC12BEE}" srcOrd="1" destOrd="0" parTransId="{E9107C17-1B1D-4F45-9752-79C75230CB86}" sibTransId="{8F63B95E-ECB1-441A-B6E8-7FC736F00584}"/>
    <dgm:cxn modelId="{3050AB8F-7191-413C-87B1-78490E40D047}" type="presOf" srcId="{02F4678B-3677-4C76-A320-C948572516E3}" destId="{3584844E-3D99-42CC-B824-A545A95EFF8A}" srcOrd="0" destOrd="1" presId="urn:microsoft.com/office/officeart/2005/8/layout/list1"/>
    <dgm:cxn modelId="{B0924391-0CB8-4F57-A1AC-DF2C8AD79DD5}" srcId="{66C2F3E5-21F5-4B33-AEDD-97377CC12BEE}" destId="{02F4678B-3677-4C76-A320-C948572516E3}" srcOrd="1" destOrd="0" parTransId="{FDF4A244-61F3-41DF-AA08-389175C590DD}" sibTransId="{B18DA574-AF84-41C7-A659-0A63B3709FB6}"/>
    <dgm:cxn modelId="{D9C6C097-4459-4B78-A2DF-BB57E443B37E}" type="presOf" srcId="{85A1F3D6-BDB0-466A-8EDC-806B34D86E68}" destId="{BF33E404-80A4-4DAE-9B84-7F026AA4D0B2}" srcOrd="0" destOrd="1" presId="urn:microsoft.com/office/officeart/2005/8/layout/list1"/>
    <dgm:cxn modelId="{890397F4-6B1F-400E-A6BB-E1C1724841F2}" srcId="{66C2F3E5-21F5-4B33-AEDD-97377CC12BEE}" destId="{6D05343C-47AC-4226-A254-F48F437B7BE2}" srcOrd="0" destOrd="0" parTransId="{44AE121A-9473-4BCC-B96E-510CECFDA289}" sibTransId="{C34DDFC3-E9E0-4A1B-B274-1128C257BA03}"/>
    <dgm:cxn modelId="{0D4D32FC-C34B-41DD-9581-CB3F9CCDEF35}" type="presOf" srcId="{66C2F3E5-21F5-4B33-AEDD-97377CC12BEE}" destId="{8F56B642-1F3A-4754-AA36-894C97AC41AC}" srcOrd="0" destOrd="0" presId="urn:microsoft.com/office/officeart/2005/8/layout/list1"/>
    <dgm:cxn modelId="{559D4BFE-3E99-4CFE-B8EB-EAB539F3E439}" type="presOf" srcId="{66C2F3E5-21F5-4B33-AEDD-97377CC12BEE}" destId="{4B0AFC88-835C-424E-9871-4609DF4AB462}" srcOrd="1" destOrd="0" presId="urn:microsoft.com/office/officeart/2005/8/layout/list1"/>
    <dgm:cxn modelId="{74996CCA-4DF8-46CF-B8BC-8A0E93778B71}" type="presParOf" srcId="{5C4E42DC-4F05-4360-862F-3F58D5B168C0}" destId="{665A85BD-B0F7-4F91-9C15-889DC5093C02}" srcOrd="0" destOrd="0" presId="urn:microsoft.com/office/officeart/2005/8/layout/list1"/>
    <dgm:cxn modelId="{143EBCC3-7E63-4506-83A7-A4F9A96EAF38}" type="presParOf" srcId="{665A85BD-B0F7-4F91-9C15-889DC5093C02}" destId="{E18BB025-BBBF-4BE5-BB97-67C21084782E}" srcOrd="0" destOrd="0" presId="urn:microsoft.com/office/officeart/2005/8/layout/list1"/>
    <dgm:cxn modelId="{FD3BDE36-6AA1-4A73-AC68-09C5094B9A38}" type="presParOf" srcId="{665A85BD-B0F7-4F91-9C15-889DC5093C02}" destId="{38169332-AAA5-4765-A989-A7FFA489FB84}" srcOrd="1" destOrd="0" presId="urn:microsoft.com/office/officeart/2005/8/layout/list1"/>
    <dgm:cxn modelId="{0CB5AC05-E421-4E57-9F72-B2CFFE42C7E5}" type="presParOf" srcId="{5C4E42DC-4F05-4360-862F-3F58D5B168C0}" destId="{076E6206-4C9E-45E8-9D6F-51E68D260C3A}" srcOrd="1" destOrd="0" presId="urn:microsoft.com/office/officeart/2005/8/layout/list1"/>
    <dgm:cxn modelId="{B64B234E-8D9F-466C-94C3-5398E8FD6B49}" type="presParOf" srcId="{5C4E42DC-4F05-4360-862F-3F58D5B168C0}" destId="{BF33E404-80A4-4DAE-9B84-7F026AA4D0B2}" srcOrd="2" destOrd="0" presId="urn:microsoft.com/office/officeart/2005/8/layout/list1"/>
    <dgm:cxn modelId="{F0AEFA0F-6D55-43A4-88E2-8A4E1AABBE2D}" type="presParOf" srcId="{5C4E42DC-4F05-4360-862F-3F58D5B168C0}" destId="{28616565-5CD2-48B7-9C88-D38BD81E5434}" srcOrd="3" destOrd="0" presId="urn:microsoft.com/office/officeart/2005/8/layout/list1"/>
    <dgm:cxn modelId="{6C771EF2-6E87-4807-9E73-D22EADB52E84}" type="presParOf" srcId="{5C4E42DC-4F05-4360-862F-3F58D5B168C0}" destId="{7D4E2D7A-A478-4685-B79E-FB485C2D2B0D}" srcOrd="4" destOrd="0" presId="urn:microsoft.com/office/officeart/2005/8/layout/list1"/>
    <dgm:cxn modelId="{7792C591-0A7D-4BBE-BF3D-32C8352637B4}" type="presParOf" srcId="{7D4E2D7A-A478-4685-B79E-FB485C2D2B0D}" destId="{8F56B642-1F3A-4754-AA36-894C97AC41AC}" srcOrd="0" destOrd="0" presId="urn:microsoft.com/office/officeart/2005/8/layout/list1"/>
    <dgm:cxn modelId="{54EDED52-985B-4685-8D59-4B7EE23B5FD5}" type="presParOf" srcId="{7D4E2D7A-A478-4685-B79E-FB485C2D2B0D}" destId="{4B0AFC88-835C-424E-9871-4609DF4AB462}" srcOrd="1" destOrd="0" presId="urn:microsoft.com/office/officeart/2005/8/layout/list1"/>
    <dgm:cxn modelId="{5A8D7AAE-DAB6-4473-93B9-42DA03E018B9}" type="presParOf" srcId="{5C4E42DC-4F05-4360-862F-3F58D5B168C0}" destId="{6BCF8B5F-0707-480B-A98A-AC80D327C19A}" srcOrd="5" destOrd="0" presId="urn:microsoft.com/office/officeart/2005/8/layout/list1"/>
    <dgm:cxn modelId="{C644FB27-6257-43E6-B9A6-7CBC1163E571}" type="presParOf" srcId="{5C4E42DC-4F05-4360-862F-3F58D5B168C0}" destId="{3584844E-3D99-42CC-B824-A545A95EFF8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3E404-80A4-4DAE-9B84-7F026AA4D0B2}">
      <dsp:nvSpPr>
        <dsp:cNvPr id="0" name=""/>
        <dsp:cNvSpPr/>
      </dsp:nvSpPr>
      <dsp:spPr>
        <a:xfrm>
          <a:off x="0" y="281692"/>
          <a:ext cx="8305438" cy="13765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4594" tIns="395732" rIns="644594"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Supplementary task</a:t>
          </a:r>
        </a:p>
        <a:p>
          <a:pPr marL="171450" lvl="1" indent="-171450" algn="l" defTabSz="844550">
            <a:lnSpc>
              <a:spcPct val="90000"/>
            </a:lnSpc>
            <a:spcBef>
              <a:spcPct val="0"/>
            </a:spcBef>
            <a:spcAft>
              <a:spcPct val="15000"/>
            </a:spcAft>
            <a:buChar char="•"/>
          </a:pPr>
          <a:r>
            <a:rPr lang="en-US" sz="1900" kern="1200"/>
            <a:t>Keywords are up to authors' interpretation and choice of rules</a:t>
          </a:r>
        </a:p>
        <a:p>
          <a:pPr marL="171450" lvl="1" indent="-171450" algn="l" defTabSz="844550">
            <a:lnSpc>
              <a:spcPct val="90000"/>
            </a:lnSpc>
            <a:spcBef>
              <a:spcPct val="0"/>
            </a:spcBef>
            <a:spcAft>
              <a:spcPct val="15000"/>
            </a:spcAft>
            <a:buChar char="•"/>
          </a:pPr>
          <a:r>
            <a:rPr lang="en-US" sz="1900" kern="1200"/>
            <a:t>Heavy preprocessing required</a:t>
          </a:r>
        </a:p>
      </dsp:txBody>
      <dsp:txXfrm>
        <a:off x="0" y="281692"/>
        <a:ext cx="8305438" cy="1376550"/>
      </dsp:txXfrm>
    </dsp:sp>
    <dsp:sp modelId="{38169332-AAA5-4765-A989-A7FFA489FB84}">
      <dsp:nvSpPr>
        <dsp:cNvPr id="0" name=""/>
        <dsp:cNvSpPr/>
      </dsp:nvSpPr>
      <dsp:spPr>
        <a:xfrm>
          <a:off x="415271" y="1252"/>
          <a:ext cx="5813806" cy="5608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9748" tIns="0" rIns="219748" bIns="0" numCol="1" spcCol="1270" anchor="ctr" anchorCtr="0">
          <a:noAutofit/>
        </a:bodyPr>
        <a:lstStyle/>
        <a:p>
          <a:pPr marL="0" lvl="0" indent="0" algn="l" defTabSz="844550" rtl="0">
            <a:lnSpc>
              <a:spcPct val="90000"/>
            </a:lnSpc>
            <a:spcBef>
              <a:spcPct val="0"/>
            </a:spcBef>
            <a:spcAft>
              <a:spcPct val="35000"/>
            </a:spcAft>
            <a:buNone/>
          </a:pPr>
          <a:r>
            <a:rPr lang="en-US" sz="1900" b="1" kern="1200"/>
            <a:t>Keyword Estimation</a:t>
          </a:r>
          <a:r>
            <a:rPr lang="en-US" sz="1900" kern="1200"/>
            <a:t> commonly used</a:t>
          </a:r>
          <a:r>
            <a:rPr lang="en-US" sz="1900" kern="1200">
              <a:latin typeface="Verdana"/>
              <a:cs typeface="Arial"/>
            </a:rPr>
            <a:t> </a:t>
          </a:r>
          <a:endParaRPr lang="en-US" sz="1900" kern="1200"/>
        </a:p>
      </dsp:txBody>
      <dsp:txXfrm>
        <a:off x="442651" y="28632"/>
        <a:ext cx="5759046"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3E404-80A4-4DAE-9B84-7F026AA4D0B2}">
      <dsp:nvSpPr>
        <dsp:cNvPr id="0" name=""/>
        <dsp:cNvSpPr/>
      </dsp:nvSpPr>
      <dsp:spPr>
        <a:xfrm>
          <a:off x="0" y="553551"/>
          <a:ext cx="8229600" cy="18711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58216" rIns="63870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Supplementary task</a:t>
          </a:r>
        </a:p>
        <a:p>
          <a:pPr marL="228600" lvl="1" indent="-228600" algn="l" defTabSz="977900">
            <a:lnSpc>
              <a:spcPct val="90000"/>
            </a:lnSpc>
            <a:spcBef>
              <a:spcPct val="0"/>
            </a:spcBef>
            <a:spcAft>
              <a:spcPct val="15000"/>
            </a:spcAft>
            <a:buChar char="•"/>
          </a:pPr>
          <a:r>
            <a:rPr lang="en-US" sz="2200" kern="1200"/>
            <a:t>Keywords are up to authors' interpretation and choice of rules</a:t>
          </a:r>
        </a:p>
        <a:p>
          <a:pPr marL="228600" lvl="1" indent="-228600" algn="l" defTabSz="977900">
            <a:lnSpc>
              <a:spcPct val="90000"/>
            </a:lnSpc>
            <a:spcBef>
              <a:spcPct val="0"/>
            </a:spcBef>
            <a:spcAft>
              <a:spcPct val="15000"/>
            </a:spcAft>
            <a:buChar char="•"/>
          </a:pPr>
          <a:r>
            <a:rPr lang="en-US" sz="2200" kern="1200"/>
            <a:t>Heavy preprocessing required</a:t>
          </a:r>
        </a:p>
      </dsp:txBody>
      <dsp:txXfrm>
        <a:off x="0" y="553551"/>
        <a:ext cx="8229600" cy="1871100"/>
      </dsp:txXfrm>
    </dsp:sp>
    <dsp:sp modelId="{38169332-AAA5-4765-A989-A7FFA489FB84}">
      <dsp:nvSpPr>
        <dsp:cNvPr id="0" name=""/>
        <dsp:cNvSpPr/>
      </dsp:nvSpPr>
      <dsp:spPr>
        <a:xfrm>
          <a:off x="411480" y="228831"/>
          <a:ext cx="5760720" cy="64944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977900" rtl="0">
            <a:lnSpc>
              <a:spcPct val="90000"/>
            </a:lnSpc>
            <a:spcBef>
              <a:spcPct val="0"/>
            </a:spcBef>
            <a:spcAft>
              <a:spcPct val="35000"/>
            </a:spcAft>
            <a:buNone/>
          </a:pPr>
          <a:r>
            <a:rPr lang="en-US" sz="2200" b="1" kern="1200"/>
            <a:t>Keyword Estimation</a:t>
          </a:r>
          <a:r>
            <a:rPr lang="en-US" sz="2200" kern="1200"/>
            <a:t> commonly used</a:t>
          </a:r>
          <a:r>
            <a:rPr lang="en-US" sz="2200" kern="1200">
              <a:latin typeface="Verdana"/>
              <a:cs typeface="Arial"/>
            </a:rPr>
            <a:t> </a:t>
          </a:r>
          <a:endParaRPr lang="en-US" sz="2200" kern="1200"/>
        </a:p>
      </dsp:txBody>
      <dsp:txXfrm>
        <a:off x="443183" y="260534"/>
        <a:ext cx="5697314" cy="586034"/>
      </dsp:txXfrm>
    </dsp:sp>
    <dsp:sp modelId="{3584844E-3D99-42CC-B824-A545A95EFF8A}">
      <dsp:nvSpPr>
        <dsp:cNvPr id="0" name=""/>
        <dsp:cNvSpPr/>
      </dsp:nvSpPr>
      <dsp:spPr>
        <a:xfrm>
          <a:off x="0" y="2868171"/>
          <a:ext cx="8229600" cy="162854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58216" rIns="63870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Allows us to reframe the keyword estimation problem</a:t>
          </a:r>
        </a:p>
        <a:p>
          <a:pPr marL="228600" lvl="1" indent="-228600" algn="l" defTabSz="977900" rtl="0">
            <a:lnSpc>
              <a:spcPct val="90000"/>
            </a:lnSpc>
            <a:spcBef>
              <a:spcPct val="0"/>
            </a:spcBef>
            <a:spcAft>
              <a:spcPct val="15000"/>
            </a:spcAft>
            <a:buChar char="•"/>
          </a:pPr>
          <a:r>
            <a:rPr lang="en-US" sz="2200" kern="1200">
              <a:latin typeface="Verdana"/>
              <a:cs typeface="Arial"/>
            </a:rPr>
            <a:t>No additional loss function</a:t>
          </a:r>
        </a:p>
        <a:p>
          <a:pPr marL="228600" lvl="1" indent="-228600" algn="l" defTabSz="977900">
            <a:lnSpc>
              <a:spcPct val="90000"/>
            </a:lnSpc>
            <a:spcBef>
              <a:spcPct val="0"/>
            </a:spcBef>
            <a:spcAft>
              <a:spcPct val="15000"/>
            </a:spcAft>
            <a:buChar char="•"/>
          </a:pPr>
          <a:r>
            <a:rPr lang="en-US" sz="2200" kern="1200"/>
            <a:t>data manipulation</a:t>
          </a:r>
        </a:p>
      </dsp:txBody>
      <dsp:txXfrm>
        <a:off x="0" y="2868171"/>
        <a:ext cx="8229600" cy="1628549"/>
      </dsp:txXfrm>
    </dsp:sp>
    <dsp:sp modelId="{4B0AFC88-835C-424E-9871-4609DF4AB462}">
      <dsp:nvSpPr>
        <dsp:cNvPr id="0" name=""/>
        <dsp:cNvSpPr/>
      </dsp:nvSpPr>
      <dsp:spPr>
        <a:xfrm>
          <a:off x="411480" y="2543451"/>
          <a:ext cx="5760720" cy="64944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977900">
            <a:lnSpc>
              <a:spcPct val="90000"/>
            </a:lnSpc>
            <a:spcBef>
              <a:spcPct val="0"/>
            </a:spcBef>
            <a:spcAft>
              <a:spcPct val="35000"/>
            </a:spcAft>
            <a:buNone/>
          </a:pPr>
          <a:r>
            <a:rPr lang="en-US" sz="2200" b="1" kern="1200"/>
            <a:t>Curriculum learning</a:t>
          </a:r>
          <a:r>
            <a:rPr lang="en-US" sz="2200" kern="1200"/>
            <a:t> </a:t>
          </a:r>
        </a:p>
      </dsp:txBody>
      <dsp:txXfrm>
        <a:off x="443183" y="2575154"/>
        <a:ext cx="5697314"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3E404-80A4-4DAE-9B84-7F026AA4D0B2}">
      <dsp:nvSpPr>
        <dsp:cNvPr id="0" name=""/>
        <dsp:cNvSpPr/>
      </dsp:nvSpPr>
      <dsp:spPr>
        <a:xfrm>
          <a:off x="0" y="1357524"/>
          <a:ext cx="4231809" cy="176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8435" tIns="416560" rIns="328435"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a:solidFill>
                <a:srgbClr val="000000"/>
              </a:solidFill>
              <a:latin typeface="Calibri"/>
              <a:cs typeface="Calibri"/>
            </a:rPr>
            <a:t>Different modalities uses their own encoder</a:t>
          </a:r>
          <a:endParaRPr lang="en-US" sz="2000" b="0" kern="1200">
            <a:solidFill>
              <a:srgbClr val="000000"/>
            </a:solidFill>
            <a:latin typeface="Verdana"/>
            <a:cs typeface="Arial"/>
          </a:endParaRPr>
        </a:p>
        <a:p>
          <a:pPr marL="228600" lvl="1" indent="-228600" algn="l" defTabSz="889000" rtl="0">
            <a:lnSpc>
              <a:spcPct val="90000"/>
            </a:lnSpc>
            <a:spcBef>
              <a:spcPct val="0"/>
            </a:spcBef>
            <a:spcAft>
              <a:spcPct val="15000"/>
            </a:spcAft>
            <a:buChar char="•"/>
          </a:pPr>
          <a:r>
            <a:rPr lang="en-US" sz="2000" b="0" kern="1200">
              <a:latin typeface="Verdana"/>
              <a:cs typeface="Arial"/>
            </a:rPr>
            <a:t>Makes it non trivial for optimizing a ranking task</a:t>
          </a:r>
        </a:p>
      </dsp:txBody>
      <dsp:txXfrm>
        <a:off x="0" y="1357524"/>
        <a:ext cx="4231809" cy="1764000"/>
      </dsp:txXfrm>
    </dsp:sp>
    <dsp:sp modelId="{38169332-AAA5-4765-A989-A7FFA489FB84}">
      <dsp:nvSpPr>
        <dsp:cNvPr id="0" name=""/>
        <dsp:cNvSpPr/>
      </dsp:nvSpPr>
      <dsp:spPr>
        <a:xfrm>
          <a:off x="211590" y="1062323"/>
          <a:ext cx="2962266" cy="5904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1967" tIns="0" rIns="111967" bIns="0" numCol="1" spcCol="1270" anchor="ctr" anchorCtr="0">
          <a:noAutofit/>
        </a:bodyPr>
        <a:lstStyle/>
        <a:p>
          <a:pPr marL="0" lvl="0" indent="0" algn="l" defTabSz="889000" rtl="0">
            <a:lnSpc>
              <a:spcPct val="90000"/>
            </a:lnSpc>
            <a:spcBef>
              <a:spcPct val="0"/>
            </a:spcBef>
            <a:spcAft>
              <a:spcPct val="35000"/>
            </a:spcAft>
            <a:buNone/>
          </a:pPr>
          <a:r>
            <a:rPr lang="en-US" sz="2000" b="1" kern="1200">
              <a:latin typeface="Verdana"/>
              <a:cs typeface="Arial"/>
            </a:rPr>
            <a:t>Disjoint Encoders</a:t>
          </a:r>
          <a:r>
            <a:rPr lang="en-US" sz="2000" kern="1200">
              <a:latin typeface="Verdana"/>
              <a:cs typeface="Arial"/>
            </a:rPr>
            <a:t> </a:t>
          </a:r>
          <a:endParaRPr lang="en-US" sz="2000" kern="1200"/>
        </a:p>
      </dsp:txBody>
      <dsp:txXfrm>
        <a:off x="240411" y="1091144"/>
        <a:ext cx="2904624"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3E404-80A4-4DAE-9B84-7F026AA4D0B2}">
      <dsp:nvSpPr>
        <dsp:cNvPr id="0" name=""/>
        <dsp:cNvSpPr/>
      </dsp:nvSpPr>
      <dsp:spPr>
        <a:xfrm>
          <a:off x="0" y="418022"/>
          <a:ext cx="8229600" cy="1776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rtl="0">
            <a:lnSpc>
              <a:spcPct val="90000"/>
            </a:lnSpc>
            <a:spcBef>
              <a:spcPct val="0"/>
            </a:spcBef>
            <a:spcAft>
              <a:spcPct val="15000"/>
            </a:spcAft>
            <a:buChar char="•"/>
          </a:pPr>
          <a:r>
            <a:rPr lang="en-US" sz="2400" b="0" kern="1200">
              <a:solidFill>
                <a:srgbClr val="000000"/>
              </a:solidFill>
              <a:latin typeface="Calibri"/>
              <a:cs typeface="Calibri"/>
            </a:rPr>
            <a:t>Different modalities uses their own encoder</a:t>
          </a:r>
          <a:endParaRPr lang="en-US" sz="2400" b="0" kern="1200">
            <a:solidFill>
              <a:srgbClr val="000000"/>
            </a:solidFill>
            <a:latin typeface="Verdana"/>
            <a:cs typeface="Arial"/>
          </a:endParaRPr>
        </a:p>
        <a:p>
          <a:pPr marL="228600" lvl="1" indent="-228600" algn="l" defTabSz="1066800" rtl="0">
            <a:lnSpc>
              <a:spcPct val="90000"/>
            </a:lnSpc>
            <a:spcBef>
              <a:spcPct val="0"/>
            </a:spcBef>
            <a:spcAft>
              <a:spcPct val="15000"/>
            </a:spcAft>
            <a:buChar char="•"/>
          </a:pPr>
          <a:r>
            <a:rPr lang="en-US" sz="2400" b="0" kern="1200">
              <a:latin typeface="Verdana"/>
              <a:cs typeface="Arial"/>
            </a:rPr>
            <a:t>Makes it non trivial for optimizing a ranking task</a:t>
          </a:r>
        </a:p>
      </dsp:txBody>
      <dsp:txXfrm>
        <a:off x="0" y="418022"/>
        <a:ext cx="8229600" cy="1776600"/>
      </dsp:txXfrm>
    </dsp:sp>
    <dsp:sp modelId="{38169332-AAA5-4765-A989-A7FFA489FB84}">
      <dsp:nvSpPr>
        <dsp:cNvPr id="0" name=""/>
        <dsp:cNvSpPr/>
      </dsp:nvSpPr>
      <dsp:spPr>
        <a:xfrm>
          <a:off x="411480" y="63782"/>
          <a:ext cx="5760720" cy="7084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Verdana"/>
              <a:cs typeface="Arial"/>
            </a:rPr>
            <a:t>Disjoint Encoders</a:t>
          </a:r>
          <a:r>
            <a:rPr lang="en-US" sz="2400" kern="1200">
              <a:latin typeface="Verdana"/>
              <a:cs typeface="Arial"/>
            </a:rPr>
            <a:t> </a:t>
          </a:r>
          <a:endParaRPr lang="en-US" sz="2400" kern="1200"/>
        </a:p>
      </dsp:txBody>
      <dsp:txXfrm>
        <a:off x="446065" y="98367"/>
        <a:ext cx="5691550" cy="639310"/>
      </dsp:txXfrm>
    </dsp:sp>
    <dsp:sp modelId="{3584844E-3D99-42CC-B824-A545A95EFF8A}">
      <dsp:nvSpPr>
        <dsp:cNvPr id="0" name=""/>
        <dsp:cNvSpPr/>
      </dsp:nvSpPr>
      <dsp:spPr>
        <a:xfrm>
          <a:off x="0" y="2678463"/>
          <a:ext cx="8229600" cy="2079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rtl="0">
            <a:lnSpc>
              <a:spcPct val="90000"/>
            </a:lnSpc>
            <a:spcBef>
              <a:spcPct val="0"/>
            </a:spcBef>
            <a:spcAft>
              <a:spcPct val="15000"/>
            </a:spcAft>
            <a:buChar char="•"/>
          </a:pPr>
          <a:r>
            <a:rPr lang="en-US" sz="2400" kern="1200">
              <a:latin typeface="Verdana"/>
              <a:cs typeface="Arial"/>
            </a:rPr>
            <a:t>Recurring theme in Natural Language Processing</a:t>
          </a:r>
          <a:endParaRPr lang="en-US" sz="2400" kern="1200"/>
        </a:p>
        <a:p>
          <a:pPr marL="228600" lvl="1" indent="-228600" algn="l" defTabSz="1066800" rtl="0">
            <a:lnSpc>
              <a:spcPct val="90000"/>
            </a:lnSpc>
            <a:spcBef>
              <a:spcPct val="0"/>
            </a:spcBef>
            <a:spcAft>
              <a:spcPct val="15000"/>
            </a:spcAft>
            <a:buChar char="•"/>
          </a:pPr>
          <a:r>
            <a:rPr lang="en-US" sz="2400" kern="1200">
              <a:latin typeface="Verdana"/>
              <a:cs typeface="Arial"/>
            </a:rPr>
            <a:t>Helps to align subspaces for different modalities</a:t>
          </a:r>
        </a:p>
      </dsp:txBody>
      <dsp:txXfrm>
        <a:off x="0" y="2678463"/>
        <a:ext cx="8229600" cy="2079000"/>
      </dsp:txXfrm>
    </dsp:sp>
    <dsp:sp modelId="{4B0AFC88-835C-424E-9871-4609DF4AB462}">
      <dsp:nvSpPr>
        <dsp:cNvPr id="0" name=""/>
        <dsp:cNvSpPr/>
      </dsp:nvSpPr>
      <dsp:spPr>
        <a:xfrm>
          <a:off x="411480" y="2324223"/>
          <a:ext cx="5760720" cy="7084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Verdana"/>
              <a:cs typeface="Arial"/>
            </a:rPr>
            <a:t>Shared parameters </a:t>
          </a:r>
          <a:endParaRPr lang="en-US" sz="2400" b="1" kern="1200"/>
        </a:p>
      </dsp:txBody>
      <dsp:txXfrm>
        <a:off x="446065" y="2358808"/>
        <a:ext cx="5691550"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pPr>
              <a:defRPr/>
            </a:pPr>
            <a:endParaRPr lang="en-SG"/>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pPr>
              <a:defRPr/>
            </a:pPr>
            <a:fld id="{F40435E0-497F-4063-9834-BC489354E4A5}" type="datetimeFigureOut">
              <a:rPr lang="en-US"/>
              <a:pPr>
                <a:defRPr/>
              </a:pPr>
              <a:t>12/5/2023</a:t>
            </a:fld>
            <a:endParaRPr lang="en-SG"/>
          </a:p>
        </p:txBody>
      </p:sp>
      <p:sp>
        <p:nvSpPr>
          <p:cNvPr id="4" name="Footer Placeholder 3"/>
          <p:cNvSpPr>
            <a:spLocks noGrp="1"/>
          </p:cNvSpPr>
          <p:nvPr>
            <p:ph type="ftr" sz="quarter" idx="2"/>
          </p:nvPr>
        </p:nvSpPr>
        <p:spPr>
          <a:xfrm>
            <a:off x="0" y="9118600"/>
            <a:ext cx="3170238" cy="481013"/>
          </a:xfrm>
          <a:prstGeom prst="rect">
            <a:avLst/>
          </a:prstGeom>
        </p:spPr>
        <p:txBody>
          <a:bodyPr vert="horz" lIns="91440" tIns="45720" rIns="91440" bIns="45720" rtlCol="0" anchor="b"/>
          <a:lstStyle>
            <a:lvl1pPr algn="l">
              <a:defRPr sz="1200"/>
            </a:lvl1pPr>
          </a:lstStyle>
          <a:p>
            <a:pPr>
              <a:defRPr/>
            </a:pPr>
            <a:endParaRPr lang="en-SG"/>
          </a:p>
        </p:txBody>
      </p:sp>
      <p:sp>
        <p:nvSpPr>
          <p:cNvPr id="5" name="Slide Number Placeholder 4"/>
          <p:cNvSpPr>
            <a:spLocks noGrp="1"/>
          </p:cNvSpPr>
          <p:nvPr>
            <p:ph type="sldNum" sz="quarter" idx="3"/>
          </p:nvPr>
        </p:nvSpPr>
        <p:spPr>
          <a:xfrm>
            <a:off x="4143375" y="9118600"/>
            <a:ext cx="3170238" cy="481013"/>
          </a:xfrm>
          <a:prstGeom prst="rect">
            <a:avLst/>
          </a:prstGeom>
        </p:spPr>
        <p:txBody>
          <a:bodyPr vert="horz" lIns="91440" tIns="45720" rIns="91440" bIns="45720" rtlCol="0" anchor="b"/>
          <a:lstStyle>
            <a:lvl1pPr algn="r">
              <a:defRPr sz="1200"/>
            </a:lvl1pPr>
          </a:lstStyle>
          <a:p>
            <a:pPr>
              <a:defRPr/>
            </a:pPr>
            <a:fld id="{585D9D12-3D74-40D1-B1F8-13FB2BD370D9}" type="slidenum">
              <a:rPr lang="en-SG"/>
              <a:pPr>
                <a:defRPr/>
              </a:pPr>
              <a:t>‹#›</a:t>
            </a:fld>
            <a:endParaRPr lang="en-SG"/>
          </a:p>
        </p:txBody>
      </p:sp>
    </p:spTree>
    <p:extLst>
      <p:ext uri="{BB962C8B-B14F-4D97-AF65-F5344CB8AC3E}">
        <p14:creationId xmlns:p14="http://schemas.microsoft.com/office/powerpoint/2010/main" val="242071557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11994 11903 16383 0 0,'2279'-23'0'0'0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11377 15020 16383 0 0,'754'12'0'0'0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7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11130 16037 16383 0 0,'1289'-11'0'0'0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39899 9945 16383 0 0,'429'-23'0'0'0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7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37024 11930 16383 0 0,'906'-75'0'0'0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7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38629 10803 16383 0 0,'952'-35'0'0'0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29457 12973 16383 0 0,'347'12'0'0'0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7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29369 13944 16383 0 0,'452'0'0'0'0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7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32685 13937 16383 0 0,'731'-47'0'0'0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32614 14984 16383 0 0,'732'23'0'0'0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34837 16025 16383 0 0,'1348'0'0'0'0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15593 9781 16383 0 0,'382'58'0'0'0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8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37835 12938 16383 0 0,'255'0'0'0'0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8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37941 13955 16383 0 0,'1371'-47'0'0'0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8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34907 14996 16383 0 0,'743'-12'0'0'0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8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14764 17136 16383 0 0,'661'12'0'0'0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8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9843 16995 16383 0 0,'257'44'0'0'0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8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12312 18089 16383 0 0,'628'10'0'0'0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11659 19141 16383 0 0,'674'-12'0'0'0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8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12735 19176 16383 0 0,'825'-47'0'0'0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8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16563 19296 16383 0 0,'422'-19'0'0'0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9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9895 20129 16383 0 0,'755'-12'0'0'0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6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16845 9904 16383 0 0,'324'0'0'0'0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26529 17254 16383 0 0,'278'-12'0'0'0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9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30163 19182 16383 0 0,'521'12'0'0'0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39564 17218 16383 0 0,'2'0'0'0'0,"3"0"0"0"0,2 0 0 0 0,2 0 0 0 0,1 0 0 0 0,0-2 0 0 0,-1-1 0 0 0,1 1 0 0 0,0 0 0 0 0,1 1 0 0 0,0 0 0 0 0,0 0 0 0 0,1 1 0 0 0,-1 0 0 0 0,1 0 0 0 0,0 0 0 0 0,-1 0 0 0 0,1 0 0 0 0,0 0 0 0 0,-1 0 0 0 0,1 0 0 0 0,0 0 0 0 0,-1 0 0 0 0,1 0 0 0 0,0 0 0 0 0,-1 0 0 0 0,1 0 0 0 0,-1 0 0 0 0,1 0 0 0 0,0 0 0 0 0,-1 0 0 0 0,1 0 0 0 0,0 0 0 0 0,-1 0 0 0 0,1 0 0 0 0,0 0 0 0 0,-1 0 0 0 0,1 0 0 0 0,-1 0 0 0 0,1 0 0 0 0,0 0 0 0 0,-1 0 0 0 0,1 0 0 0 0,0 0 0 0 0,-1 0 0 0 0,1 0 0 0 0,-1 0 0 0 0,1 0 0 0 0,0 0 0 0 0,-1 0 0 0 0,1 0 0 0 0,0 0 0 0 0,-1 0 0 0 0,1 0 0 0 0,-1 0 0 0 0,-1 0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26511 19093 16383 0 0,'2'0'0'0'0,"3"0"0"0"0,2 0 0 0 0,2 0 0 0 0,2 0 0 0 0,0 0 0 0 0,1 0 0 0 0,0 0 0 0 0,0 0 0 0 0,0 0 0 0 0,0 0 0 0 0,0 0 0 0 0,-2-2 0 0 0,-1-1 0 0 0,0 1 0 0 0,1 0 0 0 0,0 1 0 0 0,1 0 0 0 0,0 0 0 0 0,0 1 0 0 0,1 0 0 0 0,-2-2 0 0 0,-1 0 0 0 0,0-1 0 0 0,1 1 0 0 0,0 1 0 0 0,1 0 0 0 0,0 1 0 0 0,0-1 0 0 0,1 1 0 0 0,0-2 0 0 0,-1 0 0 0 0,1 0 0 0 0,0 0 0 0 0,-1 0 0 0 0,1 1 0 0 0,0 1 0 0 0,-3-2 0 0 0,0-1 0 0 0,1 1 0 0 0,-1 0 0 0 0,1 0 0 0 0,-1 0 0 0 0,0-1 0 0 0,0 0 0 0 0,0 1 0 0 0,1 1 0 0 0,1 0 0 0 0,1 0 0 0 0,-1 1 0 0 0,1 0 0 0 0,-2-1 0 0 0,-1-2 0 0 0,0 1 0 0 0,1 0 0 0 0,0 0 0 0 0,1 1 0 0 0,0 1 0 0 0,0 0 0 0 0,1 0 0 0 0,0 0 0 0 0,-1 0 0 0 0,1 0 0 0 0,0 0 0 0 0,-1 0 0 0 0,1 0 0 0 0,0 0 0 0 0,-1 0 0 0 0,-1 0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37306 18159 16383 0 0,'2'0'0'0'0,"3"0"0"0"0,2 0 0 0 0,2 0 0 0 0,2 0 0 0 0,0 0 0 0 0,1 0 0 0 0,0 0 0 0 0,0 0 0 0 0,0 0 0 0 0,0 0 0 0 0,0 0 0 0 0,0 0 0 0 0,0 0 0 0 0,-1 0 0 0 0,1 0 0 0 0,-1 0 0 0 0,1 0 0 0 0,0 0 0 0 0,-1 0 0 0 0,1 0 0 0 0,0 0 0 0 0,-1 0 0 0 0,1 0 0 0 0,-1 0 0 0 0,1 0 0 0 0,0 0 0 0 0,-1 0 0 0 0,1 0 0 0 0,0 0 0 0 0,-1 0 0 0 0,1 0 0 0 0,-1 0 0 0 0,1 0 0 0 0,-2 2 0 0 0,-1 1 0 0 0,0-1 0 0 0,0 0 0 0 0,2 0 0 0 0,-1-1 0 0 0,2-1 0 0 0,-1 0 0 0 0,1 0 0 0 0,-1 0 0 0 0,1 0 0 0 0,0 0 0 0 0,0 0 0 0 0,-1 0 0 0 0,1 0 0 0 0,0 0 0 0 0,-1 0 0 0 0,1 0 0 0 0,-1 0 0 0 0,1 0 0 0 0,0 0 0 0 0,-1 0 0 0 0,1 0 0 0 0,0 0 0 0 0,-3 0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36865 19146 16383 0 0,'2'0'0'0'0,"3"0"0"0"0,2 0 0 0 0,2-2 0 0 0,2 0 0 0 0,0-1 0 0 0,1 1 0 0 0,0 1 0 0 0,0 0 0 0 0,-2-2 0 0 0,0 1 0 0 0,-1-1 0 0 0,1 1 0 0 0,0 1 0 0 0,1 0 0 0 0,0 1 0 0 0,-2-2 0 0 0,0-1 0 0 0,1 1 0 0 0,-1 0 0 0 0,2 0 0 0 0,-1 2 0 0 0,2-1 0 0 0,-1 1 0 0 0,1 0 0 0 0,-1 0 0 0 0,1 0 0 0 0,0 0 0 0 0,0 0 0 0 0,-1 0 0 0 0,1 0 0 0 0,0 0 0 0 0,-1 1 0 0 0,1-1 0 0 0,0-1 0 0 0,-1 1 0 0 0,1 0 0 0 0,-1 0 0 0 0,1 0 0 0 0,0 0 0 0 0,-1 0 0 0 0,1 0 0 0 0,0 0 0 0 0,-1 0 0 0 0,1 0 0 0 0,-1 0 0 0 0,1 0 0 0 0,0 0 0 0 0,-1 0 0 0 0,1 0 0 0 0,0 0 0 0 0,-1 0 0 0 0,1 0 0 0 0,-1 0 0 0 0,1 0 0 0 0,0 0 0 0 0,-1 0 0 0 0,1 0 0 0 0,0 0 0 0 0,-1 0 0 0 0,1 0 0 0 0,0 0 0 0 0,-1 0 0 0 0,1 0 0 0 0,-1 0 0 0 0,1 0 0 0 0,0 0 0 0 0,-1 0 0 0 0,1 0 0 0 0,0 0 0 0 0,-1 0 0 0 0,1 0 0 0 0,-1 0 0 0 0,1 0 0 0 0,0 0 0 0 0,-1 0 0 0 0,1 0 0 0 0,0 0 0 0 0,-1 0 0 0 0,1 0 0 0 0,-1 0 0 0 0,1 0 0 0 0,0 0 0 0 0,-1 0 0 0 0,1 0 0 0 0,0 0 0 0 0,-3 2 0 0 0,0 1 0 0 0,0 0 0 0 0,1-1 0 0 0,0-1 0 0 0,1 0 0 0 0,0-1 0 0 0,1 1 0 0 0,-1-1 0 0 0,1 0 0 0 0,0-1 0 0 0,-1 1 0 0 0,1 0 0 0 0,0 0 0 0 0,-1 0 0 0 0,1 0 0 0 0,0 0 0 0 0,-1 0 0 0 0,1 0 0 0 0,0 0 0 0 0,-1 0 0 0 0,1 0 0 0 0,-1 0 0 0 0,1 0 0 0 0,0 0 0 0 0,-1 0 0 0 0,1 0 0 0 0,-2 0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41751 19165 16383 0 0,'2'0'0'0'0,"3"0"0"0"0,2 0 0 0 0,2 0 0 0 0,0 2 0 0 0,0 0 0 0 0,0 1 0 0 0,1-1 0 0 0,1-1 0 0 0,0 0 0 0 0,0 0 0 0 0,1-1 0 0 0,0 0 0 0 0,0 0 0 0 0,-1 0 0 0 0,1-1 0 0 0,0 1 0 0 0,-1 0 0 0 0,1 0 0 0 0,0 0 0 0 0,-1 0 0 0 0,1 0 0 0 0,0 0 0 0 0,-1 0 0 0 0,1 0 0 0 0,-1 0 0 0 0,1 0 0 0 0,0 0 0 0 0,-1 0 0 0 0,1 0 0 0 0,0 0 0 0 0,-3 0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34907 20194 16383 0 0,'2'0'0'0'0,"1"-2"0"0"0,1 0 0 0 0,3-1 0 0 0,2 1 0 0 0,1 1 0 0 0,1 0 0 0 0,0 0 0 0 0,1 1 0 0 0,0 0 0 0 0,-2-2 0 0 0,0 0 0 0 0,-1-1 0 0 0,1 1 0 0 0,0 1 0 0 0,1 0 0 0 0,0 1 0 0 0,-2-2 0 0 0,0-1 0 0 0,1 0 0 0 0,-1 2 0 0 0,2-1 0 0 0,-1 1 0 0 0,2 1 0 0 0,-1 0 0 0 0,1 0 0 0 0,0 0 0 0 0,-1 0 0 0 0,1 0 0 0 0,0 0 0 0 0,-1 0 0 0 0,1 0 0 0 0,0 0 0 0 0,-1 0 0 0 0,1 0 0 0 0,0 0 0 0 0,-1 0 0 0 0,1 0 0 0 0,-1 0 0 0 0,1 0 0 0 0,0 0 0 0 0,-1 0 0 0 0,1 0 0 0 0,-2-2 0 0 0,-1 0 0 0 0,0-1 0 0 0,0 1 0 0 0,2 1 0 0 0,-1 0 0 0 0,1 0 0 0 0,1 1 0 0 0,0 0 0 0 0,-1 0 0 0 0,1 0 0 0 0,0 1 0 0 0,-1-1 0 0 0,1 0 0 0 0,0 0 0 0 0,-1 0 0 0 0,1-2 0 0 0,0-1 0 0 0,-1 1 0 0 0,-1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15699 10850 16383 0 0,'940'-82'0'0'0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23389 9916 16383 0 0,'220'-12'0'0'0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6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33249 9887 16383 0 0,'394'12'0'0'0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6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26547 11915 16383 0 0,'1813'0'0'0'0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13600 12903 16383 0 0,'312'12'0'0'0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01T12:20:54.27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14305 14078 16383 0 0,'999'-47'0'0'0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SG"/>
          </a:p>
        </p:txBody>
      </p:sp>
      <p:sp>
        <p:nvSpPr>
          <p:cNvPr id="3075"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SG"/>
          </a:p>
        </p:txBody>
      </p:sp>
      <p:sp>
        <p:nvSpPr>
          <p:cNvPr id="4198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SG" noProof="0"/>
              <a:t>Click to edit Master text styles</a:t>
            </a:r>
          </a:p>
          <a:p>
            <a:pPr lvl="1"/>
            <a:r>
              <a:rPr lang="en-SG" noProof="0"/>
              <a:t>Second level</a:t>
            </a:r>
          </a:p>
          <a:p>
            <a:pPr lvl="2"/>
            <a:r>
              <a:rPr lang="en-SG" noProof="0"/>
              <a:t>Third level</a:t>
            </a:r>
          </a:p>
          <a:p>
            <a:pPr lvl="3"/>
            <a:r>
              <a:rPr lang="en-SG" noProof="0"/>
              <a:t>Fourth level</a:t>
            </a:r>
          </a:p>
          <a:p>
            <a:pPr lvl="4"/>
            <a:r>
              <a:rPr lang="en-SG" noProof="0"/>
              <a:t>Fifth level</a:t>
            </a:r>
          </a:p>
        </p:txBody>
      </p:sp>
      <p:sp>
        <p:nvSpPr>
          <p:cNvPr id="3078"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SG"/>
          </a:p>
        </p:txBody>
      </p:sp>
      <p:sp>
        <p:nvSpPr>
          <p:cNvPr id="3079"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65EB264-B3EB-40F5-B4CE-FF311ADA1EE6}" type="slidenum">
              <a:rPr lang="en-SG"/>
              <a:pPr>
                <a:defRPr/>
              </a:pPr>
              <a:t>‹#›</a:t>
            </a:fld>
            <a:endParaRPr lang="en-SG"/>
          </a:p>
        </p:txBody>
      </p:sp>
    </p:spTree>
    <p:extLst>
      <p:ext uri="{BB962C8B-B14F-4D97-AF65-F5344CB8AC3E}">
        <p14:creationId xmlns:p14="http://schemas.microsoft.com/office/powerpoint/2010/main" val="2770130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182"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363"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545"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727"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DCB9A8CD-9772-4472-8B97-6AE73700F44A}" type="slidenum">
              <a:rPr lang="en-SG" smtClean="0"/>
              <a:pPr/>
              <a:t>1</a:t>
            </a:fld>
            <a:endParaRPr lang="en-SG"/>
          </a:p>
        </p:txBody>
      </p:sp>
      <p:sp>
        <p:nvSpPr>
          <p:cNvPr id="43011" name="Rectangle 2"/>
          <p:cNvSpPr>
            <a:spLocks noGrp="1" noRot="1" noChangeAspect="1" noChangeArrowheads="1" noTextEdit="1"/>
          </p:cNvSpPr>
          <p:nvPr>
            <p:ph type="sldImg"/>
          </p:nvPr>
        </p:nvSpPr>
        <p:spPr>
          <a:xfrm>
            <a:off x="1257300" y="720725"/>
            <a:ext cx="4800600" cy="3600450"/>
          </a:xfrm>
          <a:ln/>
        </p:spPr>
      </p:sp>
      <p:sp>
        <p:nvSpPr>
          <p:cNvPr id="43012" name="Rectangle 3"/>
          <p:cNvSpPr>
            <a:spLocks noGrp="1" noChangeArrowheads="1"/>
          </p:cNvSpPr>
          <p:nvPr>
            <p:ph type="body" idx="1"/>
          </p:nvPr>
        </p:nvSpPr>
        <p:spPr>
          <a:noFill/>
          <a:ln/>
        </p:spPr>
        <p:txBody>
          <a:bodyPr/>
          <a:lstStyle/>
          <a:p>
            <a:pPr marL="171450" indent="-171450" eaLnBrk="1" hangingPunct="1">
              <a:buFont typeface="Calibri"/>
              <a:buChar char="-"/>
            </a:pPr>
            <a:r>
              <a:rPr lang="en-US">
                <a:latin typeface="Arial"/>
                <a:cs typeface="Arial"/>
              </a:rPr>
              <a:t>I am </a:t>
            </a:r>
            <a:endParaRPr lang="en-US"/>
          </a:p>
          <a:p>
            <a:pPr marL="171450" indent="-171450">
              <a:buFont typeface="Calibri"/>
              <a:buChar char="-"/>
            </a:pPr>
            <a:r>
              <a:rPr lang="en-US">
                <a:latin typeface="Arial"/>
                <a:cs typeface="Arial"/>
              </a:rPr>
              <a:t>supervised by</a:t>
            </a:r>
          </a:p>
          <a:p>
            <a:pPr marL="171450" indent="-171450">
              <a:buFont typeface="Calibri"/>
              <a:buChar char="-"/>
            </a:pPr>
            <a:r>
              <a:rPr lang="en-US">
                <a:latin typeface="Arial"/>
                <a:cs typeface="Arial"/>
              </a:rPr>
              <a:t>My work is titled</a:t>
            </a:r>
          </a:p>
          <a:p>
            <a:pPr marL="171450" indent="-171450">
              <a:buFont typeface="Calibri"/>
              <a:buChar char="-"/>
            </a:pPr>
            <a:endParaRPr lang="en-US">
              <a:latin typeface="Arial"/>
              <a:cs typeface="Arial"/>
            </a:endParaRPr>
          </a:p>
        </p:txBody>
      </p:sp>
    </p:spTree>
    <p:extLst>
      <p:ext uri="{BB962C8B-B14F-4D97-AF65-F5344CB8AC3E}">
        <p14:creationId xmlns:p14="http://schemas.microsoft.com/office/powerpoint/2010/main" val="56760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AAC models need to be able to understand audio events in the audio clip and generate an output caption in natural language</a:t>
            </a:r>
          </a:p>
          <a:p>
            <a:endParaRPr lang="en-US"/>
          </a:p>
          <a:p>
            <a:r>
              <a:rPr lang="en-US">
                <a:latin typeface="Arial"/>
                <a:cs typeface="Arial"/>
              </a:rPr>
              <a:t>On the other hand, ASR is more focused on transcribing speech in the audio clip</a:t>
            </a:r>
          </a:p>
          <a:p>
            <a:endParaRPr lang="en-US">
              <a:latin typeface="Arial"/>
              <a:cs typeface="Arial"/>
            </a:endParaRPr>
          </a:p>
          <a:p>
            <a:r>
              <a:rPr lang="en-US">
                <a:latin typeface="Arial"/>
                <a:cs typeface="Arial"/>
              </a:rPr>
              <a:t>In AAC, not concerned with input/output alignment, but more concerned with a proper description of the temporal timeline in the audio clip</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10</a:t>
            </a:fld>
            <a:endParaRPr lang="en-SG"/>
          </a:p>
        </p:txBody>
      </p:sp>
    </p:spTree>
    <p:extLst>
      <p:ext uri="{BB962C8B-B14F-4D97-AF65-F5344CB8AC3E}">
        <p14:creationId xmlns:p14="http://schemas.microsoft.com/office/powerpoint/2010/main" val="285299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AAC models should be able to detect and differentiate overlapping impulse and background event</a:t>
            </a:r>
            <a:endParaRPr lang="en-US"/>
          </a:p>
          <a:p>
            <a:endParaRPr lang="en-US"/>
          </a:p>
          <a:p>
            <a:r>
              <a:rPr lang="en-US">
                <a:latin typeface="Arial"/>
                <a:cs typeface="Arial"/>
              </a:rPr>
              <a:t>(describe example)</a:t>
            </a:r>
            <a:endParaRPr lang="en-US"/>
          </a:p>
          <a:p>
            <a:endParaRPr lang="en-US"/>
          </a:p>
          <a:p>
            <a:r>
              <a:rPr lang="en-US">
                <a:latin typeface="Arial"/>
                <a:cs typeface="Arial"/>
              </a:rPr>
              <a:t>These detected events should be turned into a textual description</a:t>
            </a:r>
            <a:endParaRPr lang="en-US"/>
          </a:p>
          <a:p>
            <a:endParaRPr lang="en-US"/>
          </a:p>
          <a:p>
            <a:r>
              <a:rPr lang="en-US">
                <a:latin typeface="Arial"/>
                <a:cs typeface="Arial"/>
              </a:rPr>
              <a:t>For example, one possible caption for this example could be 'a car honking on a busy road followed by a loud crash'</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11</a:t>
            </a:fld>
            <a:endParaRPr lang="en-SG"/>
          </a:p>
        </p:txBody>
      </p:sp>
    </p:spTree>
    <p:extLst>
      <p:ext uri="{BB962C8B-B14F-4D97-AF65-F5344CB8AC3E}">
        <p14:creationId xmlns:p14="http://schemas.microsoft.com/office/powerpoint/2010/main" val="2394949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Talk about table</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12</a:t>
            </a:fld>
            <a:endParaRPr lang="en-SG"/>
          </a:p>
        </p:txBody>
      </p:sp>
    </p:spTree>
    <p:extLst>
      <p:ext uri="{BB962C8B-B14F-4D97-AF65-F5344CB8AC3E}">
        <p14:creationId xmlns:p14="http://schemas.microsoft.com/office/powerpoint/2010/main" val="797114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Talk about the table,</a:t>
            </a:r>
            <a:endParaRPr lang="en-US"/>
          </a:p>
          <a:p>
            <a:r>
              <a:rPr lang="en-US">
                <a:latin typeface="Arial"/>
                <a:cs typeface="Arial"/>
              </a:rPr>
              <a:t>Mention video captioning is harder</a:t>
            </a:r>
          </a:p>
          <a:p>
            <a:r>
              <a:rPr lang="en-US">
                <a:latin typeface="Arial"/>
                <a:cs typeface="Arial"/>
              </a:rPr>
              <a:t>Methods everything + feature fusion tactics</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13</a:t>
            </a:fld>
            <a:endParaRPr lang="en-SG"/>
          </a:p>
        </p:txBody>
      </p:sp>
    </p:spTree>
    <p:extLst>
      <p:ext uri="{BB962C8B-B14F-4D97-AF65-F5344CB8AC3E}">
        <p14:creationId xmlns:p14="http://schemas.microsoft.com/office/powerpoint/2010/main" val="4286822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Most AAC models follow an encoder decoder architecture</a:t>
            </a:r>
          </a:p>
          <a:p>
            <a:endParaRPr lang="en-US"/>
          </a:p>
          <a:p>
            <a:r>
              <a:rPr lang="en-US" dirty="0">
                <a:latin typeface="Arial"/>
                <a:cs typeface="Arial"/>
              </a:rPr>
              <a:t>(reference the example using mouse)</a:t>
            </a:r>
          </a:p>
          <a:p>
            <a:pPr marL="228600" indent="-228600">
              <a:buAutoNum type="arabicPeriod"/>
            </a:pPr>
            <a:r>
              <a:rPr lang="en-US" dirty="0">
                <a:latin typeface="Arial"/>
                <a:cs typeface="Arial"/>
              </a:rPr>
              <a:t>They are trained by minimizing the cross entropy loss which is calculated using the reference caption and the generated caption</a:t>
            </a:r>
          </a:p>
          <a:p>
            <a:pPr marL="228600" indent="-228600">
              <a:buAutoNum type="arabicPeriod"/>
            </a:pPr>
            <a:r>
              <a:rPr lang="en-US" dirty="0">
                <a:latin typeface="Arial"/>
                <a:cs typeface="Arial"/>
              </a:rPr>
              <a:t>Some researchers use supplementary objectives such as</a:t>
            </a:r>
          </a:p>
          <a:p>
            <a:pPr marL="228600" indent="-228600">
              <a:buAutoNum type="arabicPeriod"/>
            </a:pPr>
            <a:r>
              <a:rPr lang="en-US" dirty="0">
                <a:latin typeface="Arial"/>
                <a:cs typeface="Arial"/>
              </a:rPr>
              <a:t>In this example, the audio encoder is trained on keyword estimation</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14</a:t>
            </a:fld>
            <a:endParaRPr lang="en-SG"/>
          </a:p>
        </p:txBody>
      </p:sp>
    </p:spTree>
    <p:extLst>
      <p:ext uri="{BB962C8B-B14F-4D97-AF65-F5344CB8AC3E}">
        <p14:creationId xmlns:p14="http://schemas.microsoft.com/office/powerpoint/2010/main" val="2707944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Describe the table</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15</a:t>
            </a:fld>
            <a:endParaRPr lang="en-SG"/>
          </a:p>
        </p:txBody>
      </p:sp>
    </p:spTree>
    <p:extLst>
      <p:ext uri="{BB962C8B-B14F-4D97-AF65-F5344CB8AC3E}">
        <p14:creationId xmlns:p14="http://schemas.microsoft.com/office/powerpoint/2010/main" val="119046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There are many audio encoders </a:t>
            </a:r>
            <a:endParaRPr lang="en-US"/>
          </a:p>
          <a:p>
            <a:r>
              <a:rPr lang="en-US">
                <a:latin typeface="Arial"/>
                <a:cs typeface="Arial"/>
              </a:rPr>
              <a:t>Can be classified into pretrained encoders and non-pretrained encoders</a:t>
            </a:r>
            <a:endParaRPr lang="en-US"/>
          </a:p>
          <a:p>
            <a:r>
              <a:rPr lang="en-US">
                <a:latin typeface="Arial"/>
                <a:cs typeface="Arial"/>
              </a:rPr>
              <a:t>Pretrained encoders are the most popular, and in AAC, pretrained encoders such as PANNs are popular</a:t>
            </a:r>
          </a:p>
          <a:p>
            <a:r>
              <a:rPr lang="en-US">
                <a:latin typeface="Arial"/>
                <a:cs typeface="Arial"/>
              </a:rPr>
              <a:t>In my research, we use a combination of PANNs and Transformer encoders.</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16</a:t>
            </a:fld>
            <a:endParaRPr lang="en-SG"/>
          </a:p>
        </p:txBody>
      </p:sp>
    </p:spTree>
    <p:extLst>
      <p:ext uri="{BB962C8B-B14F-4D97-AF65-F5344CB8AC3E}">
        <p14:creationId xmlns:p14="http://schemas.microsoft.com/office/powerpoint/2010/main" val="1961388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Since AAC is a generative task, text decoders are required in the model.  Common pretrained decoders are GPT2, and </a:t>
            </a:r>
            <a:r>
              <a:rPr lang="en-US" err="1">
                <a:latin typeface="Arial"/>
                <a:cs typeface="Arial"/>
              </a:rPr>
              <a:t>nonpretrained</a:t>
            </a:r>
            <a:r>
              <a:rPr lang="en-US">
                <a:latin typeface="Arial"/>
                <a:cs typeface="Arial"/>
              </a:rPr>
              <a:t> decoders like the standard transformer decoder</a:t>
            </a:r>
          </a:p>
          <a:p>
            <a:endParaRPr lang="en-US">
              <a:latin typeface="Arial"/>
              <a:cs typeface="Arial"/>
            </a:endParaRPr>
          </a:p>
          <a:p>
            <a:r>
              <a:rPr lang="en-US">
                <a:latin typeface="Arial"/>
                <a:cs typeface="Arial"/>
              </a:rPr>
              <a:t>Some researchers also try to supplement the text decoder with text embeddings from pretrained encoders.</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17</a:t>
            </a:fld>
            <a:endParaRPr lang="en-SG"/>
          </a:p>
        </p:txBody>
      </p:sp>
    </p:spTree>
    <p:extLst>
      <p:ext uri="{BB962C8B-B14F-4D97-AF65-F5344CB8AC3E}">
        <p14:creationId xmlns:p14="http://schemas.microsoft.com/office/powerpoint/2010/main" val="531033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Metrics borrowed from machine translation</a:t>
            </a:r>
            <a:endParaRPr lang="en-US"/>
          </a:p>
          <a:p>
            <a:endParaRPr lang="en-US"/>
          </a:p>
          <a:p>
            <a:r>
              <a:rPr lang="en-US">
                <a:latin typeface="Arial"/>
                <a:cs typeface="Arial"/>
              </a:rPr>
              <a:t>Shortcomings</a:t>
            </a:r>
            <a:endParaRPr lang="en-US"/>
          </a:p>
          <a:p>
            <a:pPr marL="228600" indent="-228600">
              <a:buAutoNum type="arabicPeriod"/>
            </a:pPr>
            <a:r>
              <a:rPr lang="en-US">
                <a:latin typeface="Arial"/>
                <a:cs typeface="Arial"/>
              </a:rPr>
              <a:t>Rely on overlap</a:t>
            </a:r>
          </a:p>
          <a:p>
            <a:pPr marL="228600" indent="-228600">
              <a:buAutoNum type="arabicPeriod"/>
            </a:pPr>
            <a:r>
              <a:rPr lang="en-US">
                <a:latin typeface="Arial"/>
                <a:cs typeface="Arial"/>
              </a:rPr>
              <a:t>Does not check for proper sentence structure</a:t>
            </a:r>
            <a:endParaRPr lang="en-US"/>
          </a:p>
          <a:p>
            <a:pPr marL="228600" indent="-228600">
              <a:buAutoNum type="arabicPeriod"/>
            </a:pPr>
            <a:endParaRPr lang="en-US"/>
          </a:p>
          <a:p>
            <a:pPr marL="228600" indent="-228600">
              <a:buAutoNum type="arabicPeriod"/>
            </a:pPr>
            <a:endParaRPr lang="en-US"/>
          </a:p>
          <a:p>
            <a:r>
              <a:rPr lang="en-US">
                <a:latin typeface="Arial"/>
                <a:cs typeface="Arial"/>
              </a:rPr>
              <a:t>Alternative metrics are not popular</a:t>
            </a:r>
          </a:p>
          <a:p>
            <a:endParaRPr lang="en-US"/>
          </a:p>
          <a:p>
            <a:r>
              <a:rPr lang="en-US">
                <a:latin typeface="Arial"/>
                <a:cs typeface="Arial"/>
              </a:rPr>
              <a:t>Note that while there are many metrics, the main metric to researchers focus on is </a:t>
            </a:r>
            <a:r>
              <a:rPr lang="en-US" err="1">
                <a:latin typeface="Arial"/>
                <a:cs typeface="Arial"/>
              </a:rPr>
              <a:t>SPIDEr</a:t>
            </a:r>
            <a:r>
              <a:rPr lang="en-US">
                <a:latin typeface="Arial"/>
                <a:cs typeface="Arial"/>
              </a:rPr>
              <a:t>, which is a weighted combination of </a:t>
            </a:r>
            <a:r>
              <a:rPr lang="en-US" err="1">
                <a:latin typeface="Arial"/>
                <a:cs typeface="Arial"/>
              </a:rPr>
              <a:t>CIDEr</a:t>
            </a:r>
            <a:r>
              <a:rPr lang="en-US">
                <a:latin typeface="Arial"/>
                <a:cs typeface="Arial"/>
              </a:rPr>
              <a:t> and SPICE.</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18</a:t>
            </a:fld>
            <a:endParaRPr lang="en-SG"/>
          </a:p>
        </p:txBody>
      </p:sp>
    </p:spTree>
    <p:extLst>
      <p:ext uri="{BB962C8B-B14F-4D97-AF65-F5344CB8AC3E}">
        <p14:creationId xmlns:p14="http://schemas.microsoft.com/office/powerpoint/2010/main" val="855483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Now I will talk about my first contribution to AAC.</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19</a:t>
            </a:fld>
            <a:endParaRPr lang="en-SG"/>
          </a:p>
        </p:txBody>
      </p:sp>
    </p:spTree>
    <p:extLst>
      <p:ext uri="{BB962C8B-B14F-4D97-AF65-F5344CB8AC3E}">
        <p14:creationId xmlns:p14="http://schemas.microsoft.com/office/powerpoint/2010/main" val="3138217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Arial"/>
                <a:cs typeface="Arial"/>
              </a:rPr>
              <a:t>Outline of my presentation</a:t>
            </a:r>
          </a:p>
          <a:p>
            <a:pPr marL="171450" indent="-171450">
              <a:buFont typeface="Calibri"/>
              <a:buChar char="-"/>
            </a:pPr>
            <a:r>
              <a:rPr lang="en-US">
                <a:latin typeface="Arial"/>
                <a:cs typeface="Arial"/>
              </a:rPr>
              <a:t>Research focuses on 2 main topics</a:t>
            </a:r>
          </a:p>
          <a:p>
            <a:endParaRPr lang="en-US">
              <a:latin typeface="Arial"/>
              <a:cs typeface="Arial"/>
            </a:endParaRP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2</a:t>
            </a:fld>
            <a:endParaRPr lang="en-SG"/>
          </a:p>
        </p:txBody>
      </p:sp>
    </p:spTree>
    <p:extLst>
      <p:ext uri="{BB962C8B-B14F-4D97-AF65-F5344CB8AC3E}">
        <p14:creationId xmlns:p14="http://schemas.microsoft.com/office/powerpoint/2010/main" val="203616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In this contribution, I introduce RLSSR, a self supervised objective that helps to guide the training of the model. </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20</a:t>
            </a:fld>
            <a:endParaRPr lang="en-SG"/>
          </a:p>
        </p:txBody>
      </p:sp>
    </p:spTree>
    <p:extLst>
      <p:ext uri="{BB962C8B-B14F-4D97-AF65-F5344CB8AC3E}">
        <p14:creationId xmlns:p14="http://schemas.microsoft.com/office/powerpoint/2010/main" val="3290760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My motivation behind this work was to improve gradient flow from the decoder to the encoder. </a:t>
            </a:r>
            <a:endParaRPr lang="en-US"/>
          </a:p>
          <a:p>
            <a:r>
              <a:rPr lang="en-US"/>
              <a:t>This approach is inspired by reconstruction tactics from computer vision</a:t>
            </a:r>
          </a:p>
          <a:p>
            <a:r>
              <a:rPr lang="en-US">
                <a:latin typeface="Arial"/>
                <a:cs typeface="Arial"/>
              </a:rPr>
              <a:t>As Audio captioning dealt with audio input and text outputs which are of different modalities, I also wanted to strengthen the feedback from the output to the input. </a:t>
            </a:r>
            <a:endParaRPr lang="en-US"/>
          </a:p>
          <a:p>
            <a:endParaRPr lang="en-US"/>
          </a:p>
          <a:p>
            <a:r>
              <a:rPr lang="en-US">
                <a:latin typeface="Arial"/>
                <a:cs typeface="Arial"/>
              </a:rPr>
              <a:t>In addition, I also wanted to verify if using the transformer encoder in the audio encoder would be useful, as most prior work only use a single CNN audio encoder. </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21</a:t>
            </a:fld>
            <a:endParaRPr lang="en-SG"/>
          </a:p>
        </p:txBody>
      </p:sp>
    </p:spTree>
    <p:extLst>
      <p:ext uri="{BB962C8B-B14F-4D97-AF65-F5344CB8AC3E}">
        <p14:creationId xmlns:p14="http://schemas.microsoft.com/office/powerpoint/2010/main" val="4031534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This is the full model architecture</a:t>
            </a:r>
            <a:endParaRPr lang="en-US"/>
          </a:p>
          <a:p>
            <a:pPr>
              <a:defRPr/>
            </a:pPr>
            <a:endParaRPr lang="en-US"/>
          </a:p>
          <a:p>
            <a:pPr>
              <a:defRPr/>
            </a:pPr>
            <a:r>
              <a:rPr lang="en-US">
                <a:latin typeface="Arial"/>
                <a:cs typeface="Arial"/>
              </a:rPr>
              <a:t>Describe</a:t>
            </a:r>
            <a:endParaRPr lang="en-US"/>
          </a:p>
          <a:p>
            <a:pPr marL="228600" indent="-228600">
              <a:buAutoNum type="arabicPeriod"/>
              <a:defRPr/>
            </a:pPr>
            <a:r>
              <a:rPr lang="en-US">
                <a:latin typeface="Arial"/>
                <a:cs typeface="Arial"/>
              </a:rPr>
              <a:t>Encoder</a:t>
            </a:r>
            <a:endParaRPr lang="en-US"/>
          </a:p>
          <a:p>
            <a:pPr marL="228600" indent="-228600">
              <a:buAutoNum type="arabicPeriod"/>
              <a:defRPr/>
            </a:pPr>
            <a:r>
              <a:rPr lang="en-US">
                <a:latin typeface="Arial"/>
                <a:cs typeface="Arial"/>
              </a:rPr>
              <a:t>Decoder</a:t>
            </a:r>
          </a:p>
          <a:p>
            <a:pPr marL="228600" indent="-228600">
              <a:buAutoNum type="arabicPeriod"/>
              <a:defRPr/>
            </a:pPr>
            <a:r>
              <a:rPr lang="en-US">
                <a:latin typeface="Arial"/>
                <a:cs typeface="Arial"/>
              </a:rPr>
              <a:t>Click - Highlight the T and A</a:t>
            </a:r>
          </a:p>
          <a:p>
            <a:pPr marL="228600" indent="-228600">
              <a:buAutoNum type="arabicPeriod"/>
              <a:defRPr/>
            </a:pPr>
            <a:r>
              <a:rPr lang="en-US">
                <a:latin typeface="Arial"/>
                <a:cs typeface="Arial"/>
              </a:rPr>
              <a:t>RLSSR (I will go into more details next slide)</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22</a:t>
            </a:fld>
            <a:endParaRPr lang="en-SG"/>
          </a:p>
        </p:txBody>
      </p:sp>
    </p:spTree>
    <p:extLst>
      <p:ext uri="{BB962C8B-B14F-4D97-AF65-F5344CB8AC3E}">
        <p14:creationId xmlns:p14="http://schemas.microsoft.com/office/powerpoint/2010/main" val="1547647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As mentioned, the module takes in audio and text embedding, and tries to maximize the similarity</a:t>
            </a:r>
            <a:endParaRPr lang="en-US"/>
          </a:p>
          <a:p>
            <a:pPr>
              <a:defRPr/>
            </a:pPr>
            <a:r>
              <a:rPr lang="en-US">
                <a:latin typeface="Arial"/>
                <a:cs typeface="Arial"/>
              </a:rPr>
              <a:t>The audio embedding is passed through..</a:t>
            </a:r>
          </a:p>
          <a:p>
            <a:pPr>
              <a:defRPr/>
            </a:pPr>
            <a:r>
              <a:rPr lang="en-US">
                <a:latin typeface="Arial"/>
                <a:cs typeface="Arial"/>
              </a:rPr>
              <a:t>The text embedding is passed through..</a:t>
            </a:r>
          </a:p>
          <a:p>
            <a:pPr>
              <a:defRPr/>
            </a:pPr>
            <a:endParaRPr lang="en-US">
              <a:latin typeface="Arial"/>
              <a:cs typeface="Arial"/>
            </a:endParaRPr>
          </a:p>
          <a:p>
            <a:pPr>
              <a:defRPr/>
            </a:pPr>
            <a:r>
              <a:rPr lang="en-US">
                <a:latin typeface="Arial"/>
                <a:cs typeface="Arial"/>
              </a:rPr>
              <a:t>The similarity maximization objective function used is the L1 and L2 loss, so we tried to minimize the loss</a:t>
            </a:r>
          </a:p>
          <a:p>
            <a:pPr>
              <a:defRPr/>
            </a:pPr>
            <a:r>
              <a:rPr lang="en-US">
                <a:latin typeface="Arial"/>
                <a:cs typeface="Arial"/>
              </a:rPr>
              <a:t>Other loss functions such as cosine similarity or </a:t>
            </a:r>
            <a:r>
              <a:rPr lang="en-US" err="1">
                <a:latin typeface="Arial"/>
                <a:cs typeface="Arial"/>
              </a:rPr>
              <a:t>huber</a:t>
            </a:r>
            <a:r>
              <a:rPr lang="en-US">
                <a:latin typeface="Arial"/>
                <a:cs typeface="Arial"/>
              </a:rPr>
              <a:t> loss were used as well, but we found that L1 and L2 worked the best.</a:t>
            </a:r>
          </a:p>
          <a:p>
            <a:pPr>
              <a:defRPr/>
            </a:pPr>
            <a:endParaRPr lang="en-US">
              <a:latin typeface="Arial"/>
              <a:cs typeface="Arial"/>
            </a:endParaRPr>
          </a:p>
          <a:p>
            <a:pPr>
              <a:defRPr/>
            </a:pPr>
            <a:r>
              <a:rPr lang="en-US">
                <a:latin typeface="Arial"/>
                <a:cs typeface="Arial"/>
              </a:rPr>
              <a:t>This loss is added to the main cross entropy loss with equal weightage</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23</a:t>
            </a:fld>
            <a:endParaRPr lang="en-SG"/>
          </a:p>
        </p:txBody>
      </p:sp>
    </p:spTree>
    <p:extLst>
      <p:ext uri="{BB962C8B-B14F-4D97-AF65-F5344CB8AC3E}">
        <p14:creationId xmlns:p14="http://schemas.microsoft.com/office/powerpoint/2010/main" val="175692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24</a:t>
            </a:fld>
            <a:endParaRPr lang="en-SG"/>
          </a:p>
        </p:txBody>
      </p:sp>
    </p:spTree>
    <p:extLst>
      <p:ext uri="{BB962C8B-B14F-4D97-AF65-F5344CB8AC3E}">
        <p14:creationId xmlns:p14="http://schemas.microsoft.com/office/powerpoint/2010/main" val="3034822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First tried using pretrained PANNs with transformer encoder, and compared it to a model without pretrained PANNs. </a:t>
            </a:r>
          </a:p>
          <a:p>
            <a:pPr>
              <a:defRPr/>
            </a:pPr>
            <a:r>
              <a:rPr lang="en-US">
                <a:latin typeface="Arial"/>
                <a:cs typeface="Arial"/>
              </a:rPr>
              <a:t>Found that without transformer encoder, it expectedly performed worse when it was unable to model acoustic information from the pretrained embedding</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25</a:t>
            </a:fld>
            <a:endParaRPr lang="en-SG"/>
          </a:p>
        </p:txBody>
      </p:sp>
    </p:spTree>
    <p:extLst>
      <p:ext uri="{BB962C8B-B14F-4D97-AF65-F5344CB8AC3E}">
        <p14:creationId xmlns:p14="http://schemas.microsoft.com/office/powerpoint/2010/main" val="2280462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We then tested a model that did not used pretrained weights. This means that the CNN10 is trained from scratch. Without pretrained embeddings, both models performed similarly. This brings us to believe that the combination of pretrained embeddings and ability of the transformer encoder to learn contextualized information from the pretrained PANN embeddings is important for the model to perform better.</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26</a:t>
            </a:fld>
            <a:endParaRPr lang="en-SG"/>
          </a:p>
        </p:txBody>
      </p:sp>
    </p:spTree>
    <p:extLst>
      <p:ext uri="{BB962C8B-B14F-4D97-AF65-F5344CB8AC3E}">
        <p14:creationId xmlns:p14="http://schemas.microsoft.com/office/powerpoint/2010/main" val="1262020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This table is the summary of the results we just shown. </a:t>
            </a:r>
          </a:p>
          <a:p>
            <a:pPr>
              <a:defRPr/>
            </a:pPr>
            <a:r>
              <a:rPr lang="en-US">
                <a:latin typeface="Arial"/>
                <a:cs typeface="Arial"/>
              </a:rPr>
              <a:t>Overall, we found that using the transformer encoder with pretrained PANNs yielded the best results. The transformer audio encoder is useful in conjunction with a pretrained PANN in order to leverage the learned acoustic information.</a:t>
            </a:r>
            <a:endParaRPr lang="en-US"/>
          </a:p>
          <a:p>
            <a:pPr marL="0" marR="0" lvl="0" indent="0" algn="l" defTabSz="91440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27</a:t>
            </a:fld>
            <a:endParaRPr lang="en-SG"/>
          </a:p>
        </p:txBody>
      </p:sp>
    </p:spTree>
    <p:extLst>
      <p:ext uri="{BB962C8B-B14F-4D97-AF65-F5344CB8AC3E}">
        <p14:creationId xmlns:p14="http://schemas.microsoft.com/office/powerpoint/2010/main" val="3910529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28</a:t>
            </a:fld>
            <a:endParaRPr lang="en-SG"/>
          </a:p>
        </p:txBody>
      </p:sp>
    </p:spTree>
    <p:extLst>
      <p:ext uri="{BB962C8B-B14F-4D97-AF65-F5344CB8AC3E}">
        <p14:creationId xmlns:p14="http://schemas.microsoft.com/office/powerpoint/2010/main" val="1269352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We trained models without pretrained weights (top half of the table), and with pretrained weights (bottom half indicated by PANN). We find that L1 loss generally has a slight edge over the L2 loss</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29</a:t>
            </a:fld>
            <a:endParaRPr lang="en-SG"/>
          </a:p>
        </p:txBody>
      </p:sp>
    </p:spTree>
    <p:extLst>
      <p:ext uri="{BB962C8B-B14F-4D97-AF65-F5344CB8AC3E}">
        <p14:creationId xmlns:p14="http://schemas.microsoft.com/office/powerpoint/2010/main" val="3597427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latin typeface="Arial"/>
                <a:cs typeface="Arial"/>
              </a:rPr>
              <a:t>Outline of my presentation</a:t>
            </a:r>
          </a:p>
          <a:p>
            <a:pPr marL="171450" indent="-171450">
              <a:buFont typeface="Calibri"/>
              <a:buChar char="-"/>
            </a:pPr>
            <a:r>
              <a:rPr lang="en-US">
                <a:latin typeface="Arial"/>
                <a:cs typeface="Arial"/>
              </a:rPr>
              <a:t>Research focuses on 2 main topics</a:t>
            </a:r>
          </a:p>
          <a:p>
            <a:endParaRPr lang="en-US">
              <a:latin typeface="Arial"/>
              <a:cs typeface="Arial"/>
            </a:endParaRP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3</a:t>
            </a:fld>
            <a:endParaRPr lang="en-SG"/>
          </a:p>
        </p:txBody>
      </p:sp>
    </p:spTree>
    <p:extLst>
      <p:ext uri="{BB962C8B-B14F-4D97-AF65-F5344CB8AC3E}">
        <p14:creationId xmlns:p14="http://schemas.microsoft.com/office/powerpoint/2010/main" val="3385926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Arial"/>
                <a:cs typeface="Arial"/>
              </a:rPr>
              <a:t>Using RLSSR (red boxes) also yielded a consistent improvement over not using the module ) first row of each half</a:t>
            </a:r>
            <a:endParaRPr lang="en-US" dirty="0"/>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30</a:t>
            </a:fld>
            <a:endParaRPr lang="en-SG"/>
          </a:p>
        </p:txBody>
      </p:sp>
    </p:spTree>
    <p:extLst>
      <p:ext uri="{BB962C8B-B14F-4D97-AF65-F5344CB8AC3E}">
        <p14:creationId xmlns:p14="http://schemas.microsoft.com/office/powerpoint/2010/main" val="1884776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31</a:t>
            </a:fld>
            <a:endParaRPr lang="en-SG"/>
          </a:p>
        </p:txBody>
      </p:sp>
    </p:spTree>
    <p:extLst>
      <p:ext uri="{BB962C8B-B14F-4D97-AF65-F5344CB8AC3E}">
        <p14:creationId xmlns:p14="http://schemas.microsoft.com/office/powerpoint/2010/main" val="1458990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32</a:t>
            </a:fld>
            <a:endParaRPr lang="en-SG"/>
          </a:p>
        </p:txBody>
      </p:sp>
    </p:spTree>
    <p:extLst>
      <p:ext uri="{BB962C8B-B14F-4D97-AF65-F5344CB8AC3E}">
        <p14:creationId xmlns:p14="http://schemas.microsoft.com/office/powerpoint/2010/main" val="911879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33</a:t>
            </a:fld>
            <a:endParaRPr lang="en-SG"/>
          </a:p>
        </p:txBody>
      </p:sp>
    </p:spTree>
    <p:extLst>
      <p:ext uri="{BB962C8B-B14F-4D97-AF65-F5344CB8AC3E}">
        <p14:creationId xmlns:p14="http://schemas.microsoft.com/office/powerpoint/2010/main" val="1499252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34</a:t>
            </a:fld>
            <a:endParaRPr lang="en-SG"/>
          </a:p>
        </p:txBody>
      </p:sp>
    </p:spTree>
    <p:extLst>
      <p:ext uri="{BB962C8B-B14F-4D97-AF65-F5344CB8AC3E}">
        <p14:creationId xmlns:p14="http://schemas.microsoft.com/office/powerpoint/2010/main" val="3020245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As mentioned earlier, </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35</a:t>
            </a:fld>
            <a:endParaRPr lang="en-SG"/>
          </a:p>
        </p:txBody>
      </p:sp>
    </p:spTree>
    <p:extLst>
      <p:ext uri="{BB962C8B-B14F-4D97-AF65-F5344CB8AC3E}">
        <p14:creationId xmlns:p14="http://schemas.microsoft.com/office/powerpoint/2010/main" val="3449858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36</a:t>
            </a:fld>
            <a:endParaRPr lang="en-SG"/>
          </a:p>
        </p:txBody>
      </p:sp>
    </p:spTree>
    <p:extLst>
      <p:ext uri="{BB962C8B-B14F-4D97-AF65-F5344CB8AC3E}">
        <p14:creationId xmlns:p14="http://schemas.microsoft.com/office/powerpoint/2010/main" val="1789278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A short example now, and I will go into more details in the next few slides</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37</a:t>
            </a:fld>
            <a:endParaRPr lang="en-SG"/>
          </a:p>
        </p:txBody>
      </p:sp>
    </p:spTree>
    <p:extLst>
      <p:ext uri="{BB962C8B-B14F-4D97-AF65-F5344CB8AC3E}">
        <p14:creationId xmlns:p14="http://schemas.microsoft.com/office/powerpoint/2010/main" val="4027911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38</a:t>
            </a:fld>
            <a:endParaRPr lang="en-SG"/>
          </a:p>
        </p:txBody>
      </p:sp>
    </p:spTree>
    <p:extLst>
      <p:ext uri="{BB962C8B-B14F-4D97-AF65-F5344CB8AC3E}">
        <p14:creationId xmlns:p14="http://schemas.microsoft.com/office/powerpoint/2010/main" val="3649553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First, we have to determine the difficulty level. We do that by creating a function using the exponential of the epoch number. We also enforce a 0.05 floor for the difficulty level</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39</a:t>
            </a:fld>
            <a:endParaRPr lang="en-SG"/>
          </a:p>
        </p:txBody>
      </p:sp>
    </p:spTree>
    <p:extLst>
      <p:ext uri="{BB962C8B-B14F-4D97-AF65-F5344CB8AC3E}">
        <p14:creationId xmlns:p14="http://schemas.microsoft.com/office/powerpoint/2010/main" val="3791617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Arial"/>
                <a:cs typeface="Arial"/>
              </a:rPr>
              <a:t>i</a:t>
            </a:r>
            <a:r>
              <a:rPr lang="en-US">
                <a:latin typeface="Arial"/>
                <a:cs typeface="Arial"/>
              </a:rPr>
              <a:t> will now give an introduction to automated audio captioning</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4</a:t>
            </a:fld>
            <a:endParaRPr lang="en-SG"/>
          </a:p>
        </p:txBody>
      </p:sp>
    </p:spTree>
    <p:extLst>
      <p:ext uri="{BB962C8B-B14F-4D97-AF65-F5344CB8AC3E}">
        <p14:creationId xmlns:p14="http://schemas.microsoft.com/office/powerpoint/2010/main" val="1021560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Arial"/>
                <a:cs typeface="Arial"/>
              </a:rPr>
              <a:t>Using a publicly available list of </a:t>
            </a:r>
            <a:r>
              <a:rPr lang="en-US" dirty="0" err="1">
                <a:latin typeface="Arial"/>
                <a:cs typeface="Arial"/>
              </a:rPr>
              <a:t>stopwords</a:t>
            </a:r>
            <a:r>
              <a:rPr lang="en-US" dirty="0">
                <a:latin typeface="Arial"/>
                <a:cs typeface="Arial"/>
              </a:rPr>
              <a:t> from NLTK, we can manipulate the training captions.</a:t>
            </a:r>
            <a:endParaRPr lang="en-US" dirty="0"/>
          </a:p>
          <a:p>
            <a:pPr>
              <a:defRPr/>
            </a:pPr>
            <a:endParaRPr lang="en-US"/>
          </a:p>
          <a:p>
            <a:pPr>
              <a:defRPr/>
            </a:pPr>
            <a:r>
              <a:rPr lang="en-US" dirty="0">
                <a:latin typeface="Arial"/>
                <a:cs typeface="Arial"/>
              </a:rPr>
              <a:t>Basically, there is a </a:t>
            </a:r>
            <a:r>
              <a:rPr lang="en-US" dirty="0" err="1">
                <a:latin typeface="Arial"/>
                <a:cs typeface="Arial"/>
              </a:rPr>
              <a:t>probablity</a:t>
            </a:r>
            <a:r>
              <a:rPr lang="en-US" dirty="0">
                <a:latin typeface="Arial"/>
                <a:cs typeface="Arial"/>
              </a:rPr>
              <a:t> of dropping every </a:t>
            </a:r>
            <a:r>
              <a:rPr lang="en-US" dirty="0" err="1">
                <a:latin typeface="Arial"/>
                <a:cs typeface="Arial"/>
              </a:rPr>
              <a:t>stopword</a:t>
            </a:r>
            <a:r>
              <a:rPr lang="en-US" dirty="0">
                <a:latin typeface="Arial"/>
                <a:cs typeface="Arial"/>
              </a:rPr>
              <a:t> depending on the difficulty level.</a:t>
            </a:r>
            <a:endParaRPr lang="en-US" dirty="0"/>
          </a:p>
          <a:p>
            <a:pPr>
              <a:defRPr/>
            </a:pPr>
            <a:endParaRPr lang="en-US"/>
          </a:p>
          <a:p>
            <a:pPr>
              <a:defRPr/>
            </a:pPr>
            <a:r>
              <a:rPr lang="en-US" dirty="0">
                <a:latin typeface="Arial"/>
                <a:cs typeface="Arial"/>
              </a:rPr>
              <a:t>At low difficulty, we want to use almost all keywords, so more </a:t>
            </a:r>
            <a:r>
              <a:rPr lang="en-US" dirty="0" err="1">
                <a:latin typeface="Arial"/>
                <a:cs typeface="Arial"/>
              </a:rPr>
              <a:t>stopwords</a:t>
            </a:r>
            <a:r>
              <a:rPr lang="en-US" dirty="0">
                <a:latin typeface="Arial"/>
                <a:cs typeface="Arial"/>
              </a:rPr>
              <a:t> are removed</a:t>
            </a:r>
          </a:p>
          <a:p>
            <a:pPr>
              <a:defRPr/>
            </a:pPr>
            <a:endParaRPr lang="en-US"/>
          </a:p>
          <a:p>
            <a:pPr>
              <a:defRPr/>
            </a:pPr>
            <a:r>
              <a:rPr lang="en-US" dirty="0">
                <a:latin typeface="Arial"/>
                <a:cs typeface="Arial"/>
              </a:rPr>
              <a:t>At high difficulty, we want to use close to the original caption, so less </a:t>
            </a:r>
            <a:r>
              <a:rPr lang="en-US" dirty="0" err="1">
                <a:latin typeface="Arial"/>
                <a:cs typeface="Arial"/>
              </a:rPr>
              <a:t>stopwords</a:t>
            </a:r>
            <a:r>
              <a:rPr lang="en-US" dirty="0">
                <a:latin typeface="Arial"/>
                <a:cs typeface="Arial"/>
              </a:rPr>
              <a:t> are removed. </a:t>
            </a:r>
          </a:p>
          <a:p>
            <a:pPr>
              <a:defRPr/>
            </a:pPr>
            <a:endParaRPr lang="en-US">
              <a:latin typeface="Arial"/>
              <a:cs typeface="Arial"/>
            </a:endParaRPr>
          </a:p>
          <a:p>
            <a:pPr>
              <a:defRPr/>
            </a:pPr>
            <a:endParaRPr lang="en-US">
              <a:latin typeface="Arial"/>
              <a:cs typeface="Arial"/>
            </a:endParaRP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40</a:t>
            </a:fld>
            <a:endParaRPr lang="en-SG"/>
          </a:p>
        </p:txBody>
      </p:sp>
    </p:spTree>
    <p:extLst>
      <p:ext uri="{BB962C8B-B14F-4D97-AF65-F5344CB8AC3E}">
        <p14:creationId xmlns:p14="http://schemas.microsoft.com/office/powerpoint/2010/main" val="1744664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Arial"/>
                <a:cs typeface="Arial"/>
              </a:rPr>
              <a:t>Plot of total tokens per epoch on the left y axis, and average unique tokens per batch on the right y axis. The difficulty level is on the x axis</a:t>
            </a:r>
            <a:endParaRPr lang="en-US" dirty="0"/>
          </a:p>
          <a:p>
            <a:pPr>
              <a:defRPr/>
            </a:pPr>
            <a:endParaRPr lang="en-US"/>
          </a:p>
          <a:p>
            <a:pPr>
              <a:defRPr/>
            </a:pPr>
            <a:r>
              <a:rPr lang="en-US" dirty="0">
                <a:latin typeface="Arial"/>
                <a:cs typeface="Arial"/>
              </a:rPr>
              <a:t>The blue dot is the average unique tokens per batch. It starts out at around 170 at low difficulty, and reaches the peak of around 195 at around 0.8  difficulty. The total tokens per epoch follows a similar trend</a:t>
            </a:r>
            <a:endParaRPr lang="en-US" dirty="0"/>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41</a:t>
            </a:fld>
            <a:endParaRPr lang="en-SG"/>
          </a:p>
        </p:txBody>
      </p:sp>
    </p:spTree>
    <p:extLst>
      <p:ext uri="{BB962C8B-B14F-4D97-AF65-F5344CB8AC3E}">
        <p14:creationId xmlns:p14="http://schemas.microsoft.com/office/powerpoint/2010/main" val="1751165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42</a:t>
            </a:fld>
            <a:endParaRPr lang="en-SG"/>
          </a:p>
        </p:txBody>
      </p:sp>
    </p:spTree>
    <p:extLst>
      <p:ext uri="{BB962C8B-B14F-4D97-AF65-F5344CB8AC3E}">
        <p14:creationId xmlns:p14="http://schemas.microsoft.com/office/powerpoint/2010/main" val="2750805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err="1">
                <a:latin typeface="Arial"/>
                <a:cs typeface="Arial"/>
              </a:rPr>
              <a:t>Stopwords</a:t>
            </a:r>
            <a:r>
              <a:rPr lang="en-US">
                <a:latin typeface="Arial"/>
                <a:cs typeface="Arial"/>
              </a:rPr>
              <a:t> are often common words which will be high in frequency</a:t>
            </a:r>
          </a:p>
          <a:p>
            <a:pPr>
              <a:defRPr/>
            </a:pPr>
            <a:r>
              <a:rPr lang="en-US">
                <a:latin typeface="Arial"/>
                <a:cs typeface="Arial"/>
              </a:rPr>
              <a:t>The frequency curriculum is also proposed to contrast the </a:t>
            </a:r>
            <a:r>
              <a:rPr lang="en-US" err="1">
                <a:latin typeface="Arial"/>
                <a:cs typeface="Arial"/>
              </a:rPr>
              <a:t>stopwords</a:t>
            </a:r>
            <a:r>
              <a:rPr lang="en-US">
                <a:latin typeface="Arial"/>
                <a:cs typeface="Arial"/>
              </a:rPr>
              <a:t> curriculum. </a:t>
            </a:r>
            <a:endParaRPr lang="en-US"/>
          </a:p>
          <a:p>
            <a:pPr>
              <a:defRPr/>
            </a:pPr>
            <a:r>
              <a:rPr lang="en-US">
                <a:latin typeface="Arial"/>
                <a:cs typeface="Arial"/>
              </a:rPr>
              <a:t>At low difficulty, we will remove infrequent words.</a:t>
            </a:r>
          </a:p>
          <a:p>
            <a:pPr>
              <a:defRPr/>
            </a:pPr>
            <a:r>
              <a:rPr lang="en-US">
                <a:latin typeface="Arial"/>
                <a:cs typeface="Arial"/>
              </a:rPr>
              <a:t>How common the words are determined by the number of those words in the dataset. We calculate the frequency of each word then remove the words if they are infrequent enough.</a:t>
            </a:r>
          </a:p>
          <a:p>
            <a:pPr>
              <a:defRPr/>
            </a:pPr>
            <a:endParaRPr lang="en-US">
              <a:latin typeface="Arial"/>
              <a:cs typeface="Arial"/>
            </a:endParaRPr>
          </a:p>
          <a:p>
            <a:pPr>
              <a:defRPr/>
            </a:pPr>
            <a:endParaRPr lang="en-US">
              <a:latin typeface="Arial"/>
              <a:cs typeface="Arial"/>
            </a:endParaRP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43</a:t>
            </a:fld>
            <a:endParaRPr lang="en-SG"/>
          </a:p>
        </p:txBody>
      </p:sp>
    </p:spTree>
    <p:extLst>
      <p:ext uri="{BB962C8B-B14F-4D97-AF65-F5344CB8AC3E}">
        <p14:creationId xmlns:p14="http://schemas.microsoft.com/office/powerpoint/2010/main" val="3568320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Arial"/>
                <a:cs typeface="Arial"/>
              </a:rPr>
              <a:t>We tested both the </a:t>
            </a:r>
            <a:r>
              <a:rPr lang="en-US" dirty="0" err="1">
                <a:latin typeface="Arial"/>
                <a:cs typeface="Arial"/>
              </a:rPr>
              <a:t>stopwords</a:t>
            </a:r>
            <a:r>
              <a:rPr lang="en-US" dirty="0">
                <a:latin typeface="Arial"/>
                <a:cs typeface="Arial"/>
              </a:rPr>
              <a:t> and </a:t>
            </a:r>
            <a:r>
              <a:rPr lang="en-US" dirty="0" err="1">
                <a:latin typeface="Arial"/>
                <a:cs typeface="Arial"/>
              </a:rPr>
              <a:t>freq</a:t>
            </a:r>
            <a:r>
              <a:rPr lang="en-US" dirty="0">
                <a:latin typeface="Arial"/>
                <a:cs typeface="Arial"/>
              </a:rPr>
              <a:t> </a:t>
            </a:r>
            <a:r>
              <a:rPr lang="en-US" dirty="0" err="1">
                <a:latin typeface="Arial"/>
                <a:cs typeface="Arial"/>
              </a:rPr>
              <a:t>curr</a:t>
            </a:r>
            <a:r>
              <a:rPr lang="en-US" dirty="0">
                <a:latin typeface="Arial"/>
                <a:cs typeface="Arial"/>
              </a:rPr>
              <a:t> on two different systems</a:t>
            </a:r>
          </a:p>
          <a:p>
            <a:pPr>
              <a:defRPr/>
            </a:pPr>
            <a:endParaRPr lang="en-US"/>
          </a:p>
          <a:p>
            <a:pPr>
              <a:defRPr/>
            </a:pPr>
            <a:r>
              <a:rPr lang="en-US" dirty="0">
                <a:latin typeface="Arial"/>
                <a:cs typeface="Arial"/>
              </a:rPr>
              <a:t>Both systems are models from previous work.</a:t>
            </a:r>
          </a:p>
          <a:p>
            <a:pPr>
              <a:defRPr/>
            </a:pPr>
            <a:r>
              <a:rPr lang="en-US" dirty="0">
                <a:latin typeface="Arial"/>
                <a:cs typeface="Arial"/>
              </a:rPr>
              <a:t>System 1 … (describe the model)</a:t>
            </a:r>
          </a:p>
          <a:p>
            <a:pPr>
              <a:defRPr/>
            </a:pPr>
            <a:r>
              <a:rPr lang="en-US" dirty="0">
                <a:latin typeface="Arial"/>
                <a:cs typeface="Arial"/>
              </a:rPr>
              <a:t>System 2 … (describe the model)</a:t>
            </a:r>
          </a:p>
          <a:p>
            <a:pPr>
              <a:defRPr/>
            </a:pPr>
            <a:endParaRPr lang="en-US"/>
          </a:p>
          <a:p>
            <a:pPr>
              <a:defRPr/>
            </a:pPr>
            <a:r>
              <a:rPr lang="en-US" dirty="0">
                <a:latin typeface="Arial"/>
                <a:cs typeface="Arial"/>
              </a:rPr>
              <a:t>Important to note that we are checking for the effectiveness of curriculum learning, so the choice of system is not as important. </a:t>
            </a:r>
            <a:endParaRPr lang="en-US"/>
          </a:p>
          <a:p>
            <a:pPr>
              <a:defRPr/>
            </a:pPr>
            <a:r>
              <a:rPr lang="en-US" dirty="0">
                <a:latin typeface="Arial"/>
                <a:cs typeface="Arial"/>
              </a:rPr>
              <a:t>Rather, it is more important that the use of epochal difficult captions helps the model to improve.</a:t>
            </a:r>
            <a:endParaRPr lang="en-US" dirty="0"/>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44</a:t>
            </a:fld>
            <a:endParaRPr lang="en-SG"/>
          </a:p>
        </p:txBody>
      </p:sp>
    </p:spTree>
    <p:extLst>
      <p:ext uri="{BB962C8B-B14F-4D97-AF65-F5344CB8AC3E}">
        <p14:creationId xmlns:p14="http://schemas.microsoft.com/office/powerpoint/2010/main" val="39312995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Arial"/>
                <a:cs typeface="Arial"/>
              </a:rPr>
              <a:t>System 1 was trained on two settings, using cross entropy and Self-critical Sequence Training, which is a form of reinforcement learning.</a:t>
            </a:r>
          </a:p>
          <a:p>
            <a:pPr>
              <a:defRPr/>
            </a:pPr>
            <a:r>
              <a:rPr lang="en-US" dirty="0">
                <a:latin typeface="Arial"/>
                <a:cs typeface="Arial"/>
              </a:rPr>
              <a:t>System 2 was only trained on cross entropy. </a:t>
            </a:r>
            <a:endParaRPr lang="en-US"/>
          </a:p>
          <a:p>
            <a:pPr>
              <a:defRPr/>
            </a:pPr>
            <a:r>
              <a:rPr lang="en-US" dirty="0">
                <a:latin typeface="Arial"/>
                <a:cs typeface="Arial"/>
              </a:rPr>
              <a:t>Across all 3 settings, we find an improvement of up to 5.5% in </a:t>
            </a:r>
            <a:r>
              <a:rPr lang="en-US" dirty="0" err="1">
                <a:latin typeface="Arial"/>
                <a:cs typeface="Arial"/>
              </a:rPr>
              <a:t>SPIDEr</a:t>
            </a:r>
            <a:r>
              <a:rPr lang="en-US" dirty="0">
                <a:latin typeface="Arial"/>
                <a:cs typeface="Arial"/>
              </a:rPr>
              <a:t>, as well as consistent improvement in METEOR and </a:t>
            </a:r>
            <a:r>
              <a:rPr lang="en-US" dirty="0" err="1">
                <a:latin typeface="Arial"/>
                <a:cs typeface="Arial"/>
              </a:rPr>
              <a:t>CIDEr</a:t>
            </a:r>
            <a:r>
              <a:rPr lang="en-US" dirty="0">
                <a:latin typeface="Arial"/>
                <a:cs typeface="Arial"/>
              </a:rPr>
              <a:t> scores</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45</a:t>
            </a:fld>
            <a:endParaRPr lang="en-SG"/>
          </a:p>
        </p:txBody>
      </p:sp>
    </p:spTree>
    <p:extLst>
      <p:ext uri="{BB962C8B-B14F-4D97-AF65-F5344CB8AC3E}">
        <p14:creationId xmlns:p14="http://schemas.microsoft.com/office/powerpoint/2010/main" val="2789727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As for the frequency curriculum, the increase in </a:t>
            </a:r>
            <a:r>
              <a:rPr lang="en-US" err="1">
                <a:latin typeface="Arial"/>
                <a:cs typeface="Arial"/>
              </a:rPr>
              <a:t>SPIDEr</a:t>
            </a:r>
            <a:r>
              <a:rPr lang="en-US">
                <a:latin typeface="Arial"/>
                <a:cs typeface="Arial"/>
              </a:rPr>
              <a:t> score is only 2% and hence is not as effective as the </a:t>
            </a:r>
            <a:r>
              <a:rPr lang="en-US" err="1">
                <a:latin typeface="Arial"/>
                <a:cs typeface="Arial"/>
              </a:rPr>
              <a:t>stopwords</a:t>
            </a:r>
            <a:r>
              <a:rPr lang="en-US">
                <a:latin typeface="Arial"/>
                <a:cs typeface="Arial"/>
              </a:rPr>
              <a:t> curriculum which has a 5.5% </a:t>
            </a:r>
            <a:r>
              <a:rPr lang="en-US" err="1">
                <a:latin typeface="Arial"/>
                <a:cs typeface="Arial"/>
              </a:rPr>
              <a:t>SPIDEr</a:t>
            </a:r>
            <a:r>
              <a:rPr lang="en-US">
                <a:latin typeface="Arial"/>
                <a:cs typeface="Arial"/>
              </a:rPr>
              <a:t> score increase. </a:t>
            </a:r>
            <a:endParaRPr lang="en-US"/>
          </a:p>
          <a:p>
            <a:pPr>
              <a:defRPr/>
            </a:pPr>
            <a:endParaRPr lang="en-US">
              <a:latin typeface="Arial"/>
              <a:cs typeface="Arial"/>
            </a:endParaRPr>
          </a:p>
          <a:p>
            <a:pPr>
              <a:defRPr/>
            </a:pPr>
            <a:r>
              <a:rPr lang="en-US">
                <a:latin typeface="Arial"/>
                <a:cs typeface="Arial"/>
              </a:rPr>
              <a:t>we can infer that the </a:t>
            </a:r>
            <a:r>
              <a:rPr lang="en-US" err="1">
                <a:latin typeface="Arial"/>
                <a:cs typeface="Arial"/>
              </a:rPr>
              <a:t>stopwords</a:t>
            </a:r>
            <a:r>
              <a:rPr lang="en-US">
                <a:latin typeface="Arial"/>
                <a:cs typeface="Arial"/>
              </a:rPr>
              <a:t> curriculum is a more accurate approximation of the keyword estimation problem when compared to the frequency curriculum. While the frequency curriculum is a useful method for aiding model training, it is not as effective as the </a:t>
            </a:r>
            <a:r>
              <a:rPr lang="en-US" err="1">
                <a:latin typeface="Arial"/>
                <a:cs typeface="Arial"/>
              </a:rPr>
              <a:t>stopwords</a:t>
            </a:r>
            <a:r>
              <a:rPr lang="en-US">
                <a:latin typeface="Arial"/>
                <a:cs typeface="Arial"/>
              </a:rPr>
              <a:t> curriculum, We also note that the use of curriculum learning seems to lend some slight performance improvement regardless of the choice of curriculum.</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46</a:t>
            </a:fld>
            <a:endParaRPr lang="en-SG"/>
          </a:p>
        </p:txBody>
      </p:sp>
    </p:spTree>
    <p:extLst>
      <p:ext uri="{BB962C8B-B14F-4D97-AF65-F5344CB8AC3E}">
        <p14:creationId xmlns:p14="http://schemas.microsoft.com/office/powerpoint/2010/main" val="375215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Now we will move on to the LBAR part of my research.</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47</a:t>
            </a:fld>
            <a:endParaRPr lang="en-SG"/>
          </a:p>
        </p:txBody>
      </p:sp>
    </p:spTree>
    <p:extLst>
      <p:ext uri="{BB962C8B-B14F-4D97-AF65-F5344CB8AC3E}">
        <p14:creationId xmlns:p14="http://schemas.microsoft.com/office/powerpoint/2010/main" val="666262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Just a quick recap, LBAR is sort of the inverse of AAC. While AAC takes in audio and generates a caption, LBAR takes in a query caption and retrieves the most relevant audio clip</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48</a:t>
            </a:fld>
            <a:endParaRPr lang="en-SG"/>
          </a:p>
        </p:txBody>
      </p:sp>
    </p:spTree>
    <p:extLst>
      <p:ext uri="{BB962C8B-B14F-4D97-AF65-F5344CB8AC3E}">
        <p14:creationId xmlns:p14="http://schemas.microsoft.com/office/powerpoint/2010/main" val="1274496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LBAR is not a generative task. Therefore, decoders are not needed. Training is done using a triplet ranking loss. I will go into more details later.</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49</a:t>
            </a:fld>
            <a:endParaRPr lang="en-SG"/>
          </a:p>
        </p:txBody>
      </p:sp>
    </p:spTree>
    <p:extLst>
      <p:ext uri="{BB962C8B-B14F-4D97-AF65-F5344CB8AC3E}">
        <p14:creationId xmlns:p14="http://schemas.microsoft.com/office/powerpoint/2010/main" val="66583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Image captioning, a task in computer vision, is the task to </a:t>
            </a:r>
            <a:endParaRPr lang="en-US"/>
          </a:p>
          <a:p>
            <a:endParaRPr lang="en-US"/>
          </a:p>
          <a:p>
            <a:r>
              <a:rPr lang="en-US">
                <a:latin typeface="Arial"/>
                <a:cs typeface="Arial"/>
              </a:rPr>
              <a:t>(describe the example: input, output)</a:t>
            </a:r>
            <a:endParaRPr lang="en-US"/>
          </a:p>
          <a:p>
            <a:endParaRPr lang="en-US"/>
          </a:p>
          <a:p>
            <a:r>
              <a:rPr lang="en-US">
                <a:latin typeface="Arial"/>
                <a:cs typeface="Arial"/>
              </a:rPr>
              <a:t>On the other hand, AAC is to,</a:t>
            </a:r>
            <a:endParaRPr lang="en-US"/>
          </a:p>
          <a:p>
            <a:endParaRPr lang="en-US"/>
          </a:p>
          <a:p>
            <a:r>
              <a:rPr lang="en-US">
                <a:latin typeface="Arial"/>
                <a:cs typeface="Arial"/>
              </a:rPr>
              <a:t>Describe example </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5</a:t>
            </a:fld>
            <a:endParaRPr lang="en-SG"/>
          </a:p>
        </p:txBody>
      </p:sp>
    </p:spTree>
    <p:extLst>
      <p:ext uri="{BB962C8B-B14F-4D97-AF65-F5344CB8AC3E}">
        <p14:creationId xmlns:p14="http://schemas.microsoft.com/office/powerpoint/2010/main" val="11973738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As for evaluation, the model encodes all the audio clips as well as the query caption. The dot product between each audio clip and the query caption is computed, and the pair with the highest dot product is the most relevant.</a:t>
            </a:r>
            <a:endParaRPr lang="en-US" dirty="0"/>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50</a:t>
            </a:fld>
            <a:endParaRPr lang="en-SG"/>
          </a:p>
        </p:txBody>
      </p:sp>
    </p:spTree>
    <p:extLst>
      <p:ext uri="{BB962C8B-B14F-4D97-AF65-F5344CB8AC3E}">
        <p14:creationId xmlns:p14="http://schemas.microsoft.com/office/powerpoint/2010/main" val="3828705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-dual encoder</a:t>
            </a:r>
          </a:p>
          <a:p>
            <a:endParaRPr lang="en-US">
              <a:latin typeface="Arial"/>
              <a:cs typeface="Arial"/>
            </a:endParaRPr>
          </a:p>
          <a:p>
            <a:r>
              <a:rPr lang="en-US">
                <a:latin typeface="Arial"/>
                <a:cs typeface="Arial"/>
              </a:rPr>
              <a:t>In this example the audio CRNN encoder encodes the </a:t>
            </a:r>
            <a:r>
              <a:rPr lang="en-US" err="1">
                <a:latin typeface="Arial"/>
                <a:cs typeface="Arial"/>
              </a:rPr>
              <a:t>logmel</a:t>
            </a:r>
            <a:r>
              <a:rPr lang="en-US">
                <a:latin typeface="Arial"/>
                <a:cs typeface="Arial"/>
              </a:rPr>
              <a:t> spectrogram and the word2vec produces text embeddings for the query caption. </a:t>
            </a:r>
            <a:endParaRPr lang="en-US"/>
          </a:p>
          <a:p>
            <a:r>
              <a:rPr lang="en-US">
                <a:latin typeface="Arial"/>
                <a:cs typeface="Arial"/>
              </a:rPr>
              <a:t>Using the triplet ranking </a:t>
            </a:r>
            <a:r>
              <a:rPr lang="en-US" err="1">
                <a:latin typeface="Arial"/>
                <a:cs typeface="Arial"/>
              </a:rPr>
              <a:t>loss,The</a:t>
            </a:r>
            <a:r>
              <a:rPr lang="en-US">
                <a:latin typeface="Arial"/>
                <a:cs typeface="Arial"/>
              </a:rPr>
              <a:t> model is trained to maximize the dot product between positive pairs</a:t>
            </a:r>
            <a:endParaRPr lang="en-US"/>
          </a:p>
          <a:p>
            <a:endParaRPr lang="en-US"/>
          </a:p>
          <a:p>
            <a:r>
              <a:rPr lang="en-US">
                <a:latin typeface="Arial"/>
                <a:cs typeface="Arial"/>
              </a:rPr>
              <a:t>It is also common for pretrained encoders, like those in AAC, to be used.</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51</a:t>
            </a:fld>
            <a:endParaRPr lang="en-SG"/>
          </a:p>
        </p:txBody>
      </p:sp>
    </p:spTree>
    <p:extLst>
      <p:ext uri="{BB962C8B-B14F-4D97-AF65-F5344CB8AC3E}">
        <p14:creationId xmlns:p14="http://schemas.microsoft.com/office/powerpoint/2010/main" val="1230810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In order for good retrieval performance, the model requires good natural language understanding and the ability to match the textual information to acoustic information. As relevance is determined by the dot product, it is also important that the text and audio embeddings of the same content are close in distance in the embedding space.</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52</a:t>
            </a:fld>
            <a:endParaRPr lang="en-SG"/>
          </a:p>
        </p:txBody>
      </p:sp>
    </p:spTree>
    <p:extLst>
      <p:ext uri="{BB962C8B-B14F-4D97-AF65-F5344CB8AC3E}">
        <p14:creationId xmlns:p14="http://schemas.microsoft.com/office/powerpoint/2010/main" val="1194582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53</a:t>
            </a:fld>
            <a:endParaRPr lang="en-SG"/>
          </a:p>
        </p:txBody>
      </p:sp>
    </p:spTree>
    <p:extLst>
      <p:ext uri="{BB962C8B-B14F-4D97-AF65-F5344CB8AC3E}">
        <p14:creationId xmlns:p14="http://schemas.microsoft.com/office/powerpoint/2010/main" val="29230553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Recall=Number of True Positives divided by the sum of False Negatives and True Positives </a:t>
            </a:r>
            <a:br>
              <a:rPr lang="en-US"/>
            </a:br>
            <a:endParaRPr lang="en-US"/>
          </a:p>
          <a:p>
            <a:r>
              <a:rPr lang="en-US">
                <a:latin typeface="Arial"/>
                <a:cs typeface="Arial"/>
              </a:rPr>
              <a:t>MAP@10 is simply the Average precision among the top-10 retrieved results, averaged across all caption queries.</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54</a:t>
            </a:fld>
            <a:endParaRPr lang="en-SG"/>
          </a:p>
        </p:txBody>
      </p:sp>
    </p:spTree>
    <p:extLst>
      <p:ext uri="{BB962C8B-B14F-4D97-AF65-F5344CB8AC3E}">
        <p14:creationId xmlns:p14="http://schemas.microsoft.com/office/powerpoint/2010/main" val="35101372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55</a:t>
            </a:fld>
            <a:endParaRPr lang="en-SG"/>
          </a:p>
        </p:txBody>
      </p:sp>
    </p:spTree>
    <p:extLst>
      <p:ext uri="{BB962C8B-B14F-4D97-AF65-F5344CB8AC3E}">
        <p14:creationId xmlns:p14="http://schemas.microsoft.com/office/powerpoint/2010/main" val="3739130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56</a:t>
            </a:fld>
            <a:endParaRPr lang="en-SG"/>
          </a:p>
        </p:txBody>
      </p:sp>
    </p:spTree>
    <p:extLst>
      <p:ext uri="{BB962C8B-B14F-4D97-AF65-F5344CB8AC3E}">
        <p14:creationId xmlns:p14="http://schemas.microsoft.com/office/powerpoint/2010/main" val="4284188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As mentioned earlier, disjoint encoders are often used to produce audio and text embeddings </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57</a:t>
            </a:fld>
            <a:endParaRPr lang="en-SG"/>
          </a:p>
        </p:txBody>
      </p:sp>
    </p:spTree>
    <p:extLst>
      <p:ext uri="{BB962C8B-B14F-4D97-AF65-F5344CB8AC3E}">
        <p14:creationId xmlns:p14="http://schemas.microsoft.com/office/powerpoint/2010/main" val="16681243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58</a:t>
            </a:fld>
            <a:endParaRPr lang="en-SG"/>
          </a:p>
        </p:txBody>
      </p:sp>
    </p:spTree>
    <p:extLst>
      <p:ext uri="{BB962C8B-B14F-4D97-AF65-F5344CB8AC3E}">
        <p14:creationId xmlns:p14="http://schemas.microsoft.com/office/powerpoint/2010/main" val="4276422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Proposed approach consists of 3 parts.</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59</a:t>
            </a:fld>
            <a:endParaRPr lang="en-SG"/>
          </a:p>
        </p:txBody>
      </p:sp>
    </p:spTree>
    <p:extLst>
      <p:ext uri="{BB962C8B-B14F-4D97-AF65-F5344CB8AC3E}">
        <p14:creationId xmlns:p14="http://schemas.microsoft.com/office/powerpoint/2010/main" val="336817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Now that we have talked about AAC,</a:t>
            </a:r>
            <a:endParaRPr lang="en-US"/>
          </a:p>
          <a:p>
            <a:endParaRPr lang="en-US"/>
          </a:p>
          <a:p>
            <a:r>
              <a:rPr lang="en-US">
                <a:latin typeface="Arial"/>
                <a:cs typeface="Arial"/>
              </a:rPr>
              <a:t>While </a:t>
            </a:r>
            <a:r>
              <a:rPr lang="en-US" err="1">
                <a:latin typeface="Arial"/>
                <a:cs typeface="Arial"/>
              </a:rPr>
              <a:t>aac</a:t>
            </a:r>
            <a:r>
              <a:rPr lang="en-US">
                <a:latin typeface="Arial"/>
                <a:cs typeface="Arial"/>
              </a:rPr>
              <a:t> takes in audio input and produces an output caption, LBAR is the takes in query caption to retrieve the most relevant audio clip</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6</a:t>
            </a:fld>
            <a:endParaRPr lang="en-SG"/>
          </a:p>
        </p:txBody>
      </p:sp>
    </p:spTree>
    <p:extLst>
      <p:ext uri="{BB962C8B-B14F-4D97-AF65-F5344CB8AC3E}">
        <p14:creationId xmlns:p14="http://schemas.microsoft.com/office/powerpoint/2010/main" val="36190697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60</a:t>
            </a:fld>
            <a:endParaRPr lang="en-SG"/>
          </a:p>
        </p:txBody>
      </p:sp>
    </p:spTree>
    <p:extLst>
      <p:ext uri="{BB962C8B-B14F-4D97-AF65-F5344CB8AC3E}">
        <p14:creationId xmlns:p14="http://schemas.microsoft.com/office/powerpoint/2010/main" val="3379125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61</a:t>
            </a:fld>
            <a:endParaRPr lang="en-SG"/>
          </a:p>
        </p:txBody>
      </p:sp>
    </p:spTree>
    <p:extLst>
      <p:ext uri="{BB962C8B-B14F-4D97-AF65-F5344CB8AC3E}">
        <p14:creationId xmlns:p14="http://schemas.microsoft.com/office/powerpoint/2010/main" val="9246952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62</a:t>
            </a:fld>
            <a:endParaRPr lang="en-SG"/>
          </a:p>
        </p:txBody>
      </p:sp>
    </p:spTree>
    <p:extLst>
      <p:ext uri="{BB962C8B-B14F-4D97-AF65-F5344CB8AC3E}">
        <p14:creationId xmlns:p14="http://schemas.microsoft.com/office/powerpoint/2010/main" val="36132103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Arial"/>
                <a:cs typeface="Arial"/>
              </a:rPr>
              <a:t>Talk about the baseline</a:t>
            </a:r>
            <a:endParaRPr lang="en-US" dirty="0"/>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63</a:t>
            </a:fld>
            <a:endParaRPr lang="en-SG"/>
          </a:p>
        </p:txBody>
      </p:sp>
    </p:spTree>
    <p:extLst>
      <p:ext uri="{BB962C8B-B14F-4D97-AF65-F5344CB8AC3E}">
        <p14:creationId xmlns:p14="http://schemas.microsoft.com/office/powerpoint/2010/main" val="17107840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a:spcBef>
                <a:spcPct val="20000"/>
              </a:spcBef>
              <a:defRPr/>
            </a:pPr>
            <a:r>
              <a:rPr lang="en-US" dirty="0">
                <a:latin typeface="Arial"/>
                <a:cs typeface="Arial"/>
              </a:rPr>
              <a:t>We find that models perform very badly without contrastive loss</a:t>
            </a:r>
          </a:p>
          <a:p>
            <a:pPr marL="457200" lvl="1">
              <a:spcBef>
                <a:spcPct val="20000"/>
              </a:spcBef>
              <a:defRPr/>
            </a:pPr>
            <a:endParaRPr lang="en-US" dirty="0">
              <a:latin typeface="Arial"/>
              <a:cs typeface="Arial"/>
            </a:endParaRPr>
          </a:p>
          <a:p>
            <a:pPr marL="457200" lvl="1">
              <a:spcBef>
                <a:spcPct val="20000"/>
              </a:spcBef>
              <a:defRPr/>
            </a:pPr>
            <a:r>
              <a:rPr lang="en-US" dirty="0">
                <a:latin typeface="Arial"/>
                <a:cs typeface="Arial"/>
              </a:rPr>
              <a:t>Indicates that triplet ranking loss alone is insufficient , </a:t>
            </a:r>
            <a:endParaRPr lang="en-US" dirty="0"/>
          </a:p>
          <a:p>
            <a:pPr marL="457200" lvl="1">
              <a:spcBef>
                <a:spcPct val="20000"/>
              </a:spcBef>
              <a:defRPr/>
            </a:pPr>
            <a:r>
              <a:rPr lang="en-US" dirty="0">
                <a:latin typeface="Arial"/>
                <a:cs typeface="Arial"/>
              </a:rPr>
              <a:t>hypothesize that when used in conjunction, the contrastive loss and triplet ranking loss complement each other. </a:t>
            </a:r>
            <a:endParaRPr lang="en-US"/>
          </a:p>
          <a:p>
            <a:pPr marL="457200" lvl="1">
              <a:spcBef>
                <a:spcPct val="20000"/>
              </a:spcBef>
              <a:defRPr/>
            </a:pPr>
            <a:endParaRPr lang="en-US">
              <a:latin typeface="Arial"/>
              <a:cs typeface="Arial"/>
            </a:endParaRPr>
          </a:p>
          <a:p>
            <a:pPr marL="457200" lvl="1">
              <a:spcBef>
                <a:spcPct val="20000"/>
              </a:spcBef>
              <a:defRPr/>
            </a:pPr>
            <a:r>
              <a:rPr lang="en-US" dirty="0">
                <a:latin typeface="Arial"/>
                <a:cs typeface="Arial"/>
              </a:rPr>
              <a:t>The triplet ranking loss enforces a broad notion of similarity, encouraging the network to understand relative relationships within triplets. </a:t>
            </a:r>
          </a:p>
          <a:p>
            <a:pPr marL="457200" lvl="1">
              <a:spcBef>
                <a:spcPct val="20000"/>
              </a:spcBef>
              <a:defRPr/>
            </a:pPr>
            <a:r>
              <a:rPr lang="en-US" dirty="0">
                <a:latin typeface="Arial"/>
                <a:cs typeface="Arial"/>
              </a:rPr>
              <a:t>The contrastive loss provides a fine-grained measure of similarity between pairs, aiding in separating positive and negative pairs effectively. </a:t>
            </a:r>
          </a:p>
          <a:p>
            <a:pPr marL="457200" lvl="1">
              <a:spcBef>
                <a:spcPct val="20000"/>
              </a:spcBef>
              <a:defRPr/>
            </a:pPr>
            <a:r>
              <a:rPr lang="en-US" dirty="0">
                <a:latin typeface="Arial"/>
                <a:cs typeface="Arial"/>
              </a:rPr>
              <a:t> This combined approach helps the model to learn a more robust and discriminative feature space, leading to improved retrieval performance.</a:t>
            </a:r>
            <a:endParaRPr lang="en-US" dirty="0"/>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64</a:t>
            </a:fld>
            <a:endParaRPr lang="en-SG"/>
          </a:p>
        </p:txBody>
      </p:sp>
    </p:spTree>
    <p:extLst>
      <p:ext uri="{BB962C8B-B14F-4D97-AF65-F5344CB8AC3E}">
        <p14:creationId xmlns:p14="http://schemas.microsoft.com/office/powerpoint/2010/main" val="22248002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Which is expected, because </a:t>
            </a:r>
            <a:r>
              <a:rPr lang="en-US" err="1">
                <a:latin typeface="Arial"/>
                <a:cs typeface="Arial"/>
              </a:rPr>
              <a:t>roBERTa</a:t>
            </a:r>
            <a:r>
              <a:rPr lang="en-US">
                <a:latin typeface="Arial"/>
                <a:cs typeface="Arial"/>
              </a:rPr>
              <a:t> outperforms BERT on several Natural Language Processing  benchmarks</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65</a:t>
            </a:fld>
            <a:endParaRPr lang="en-SG"/>
          </a:p>
        </p:txBody>
      </p:sp>
    </p:spTree>
    <p:extLst>
      <p:ext uri="{BB962C8B-B14F-4D97-AF65-F5344CB8AC3E}">
        <p14:creationId xmlns:p14="http://schemas.microsoft.com/office/powerpoint/2010/main" val="2490341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However, base models tend to perform better than their large counterpart. This could be because of the smaller size of the </a:t>
            </a:r>
            <a:r>
              <a:rPr lang="en-US" err="1">
                <a:latin typeface="Arial"/>
                <a:cs typeface="Arial"/>
              </a:rPr>
              <a:t>clotho</a:t>
            </a:r>
            <a:r>
              <a:rPr lang="en-US">
                <a:latin typeface="Arial"/>
                <a:cs typeface="Arial"/>
              </a:rPr>
              <a:t> dataset, and this observation might not apply to bigger datasets.</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66</a:t>
            </a:fld>
            <a:endParaRPr lang="en-SG"/>
          </a:p>
        </p:txBody>
      </p:sp>
    </p:spTree>
    <p:extLst>
      <p:ext uri="{BB962C8B-B14F-4D97-AF65-F5344CB8AC3E}">
        <p14:creationId xmlns:p14="http://schemas.microsoft.com/office/powerpoint/2010/main" val="26546121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Arial"/>
                <a:cs typeface="Arial"/>
              </a:rPr>
              <a:t>In our experiments to check the most suitable type of tied layers, transformers layers consistently outperforms converging tied linear </a:t>
            </a:r>
            <a:r>
              <a:rPr lang="en-US" dirty="0" err="1">
                <a:latin typeface="Arial"/>
                <a:cs typeface="Arial"/>
              </a:rPr>
              <a:t>linear</a:t>
            </a:r>
            <a:r>
              <a:rPr lang="en-US" dirty="0">
                <a:latin typeface="Arial"/>
                <a:cs typeface="Arial"/>
              </a:rPr>
              <a:t> . This confirms our hypothesis that using</a:t>
            </a:r>
            <a:endParaRPr lang="en-US" dirty="0"/>
          </a:p>
          <a:p>
            <a:pPr>
              <a:defRPr/>
            </a:pPr>
            <a:r>
              <a:rPr lang="en-US" dirty="0">
                <a:latin typeface="Arial"/>
                <a:cs typeface="Arial"/>
              </a:rPr>
              <a:t>the transformer encoder layers as the choice for Converging Tied layers allows the model to better interpolate contextual information from both the audio embedding</a:t>
            </a:r>
          </a:p>
          <a:p>
            <a:pPr>
              <a:defRPr/>
            </a:pPr>
            <a:r>
              <a:rPr lang="en-US" dirty="0">
                <a:latin typeface="Arial"/>
                <a:cs typeface="Arial"/>
              </a:rPr>
              <a:t>and text embedding to a common subspace.</a:t>
            </a:r>
          </a:p>
          <a:p>
            <a:pPr>
              <a:defRPr/>
            </a:pP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67</a:t>
            </a:fld>
            <a:endParaRPr lang="en-SG"/>
          </a:p>
        </p:txBody>
      </p:sp>
    </p:spTree>
    <p:extLst>
      <p:ext uri="{BB962C8B-B14F-4D97-AF65-F5344CB8AC3E}">
        <p14:creationId xmlns:p14="http://schemas.microsoft.com/office/powerpoint/2010/main" val="8385059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As a summary, (describe best combination)</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68</a:t>
            </a:fld>
            <a:endParaRPr lang="en-SG"/>
          </a:p>
        </p:txBody>
      </p:sp>
    </p:spTree>
    <p:extLst>
      <p:ext uri="{BB962C8B-B14F-4D97-AF65-F5344CB8AC3E}">
        <p14:creationId xmlns:p14="http://schemas.microsoft.com/office/powerpoint/2010/main" val="38506378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69</a:t>
            </a:fld>
            <a:endParaRPr lang="en-SG"/>
          </a:p>
        </p:txBody>
      </p:sp>
    </p:spTree>
    <p:extLst>
      <p:ext uri="{BB962C8B-B14F-4D97-AF65-F5344CB8AC3E}">
        <p14:creationId xmlns:p14="http://schemas.microsoft.com/office/powerpoint/2010/main" val="2217802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Both AAC and LBAR was proposed as a challenge task in</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7</a:t>
            </a:fld>
            <a:endParaRPr lang="en-SG"/>
          </a:p>
        </p:txBody>
      </p:sp>
    </p:spTree>
    <p:extLst>
      <p:ext uri="{BB962C8B-B14F-4D97-AF65-F5344CB8AC3E}">
        <p14:creationId xmlns:p14="http://schemas.microsoft.com/office/powerpoint/2010/main" val="24540368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SG"/>
          </a:p>
        </p:txBody>
      </p:sp>
      <p:sp>
        <p:nvSpPr>
          <p:cNvPr id="4" name="Slide Number Placeholder 3"/>
          <p:cNvSpPr>
            <a:spLocks noGrp="1"/>
          </p:cNvSpPr>
          <p:nvPr>
            <p:ph type="sldNum" sz="quarter" idx="10"/>
          </p:nvPr>
        </p:nvSpPr>
        <p:spPr/>
        <p:txBody>
          <a:bodyPr/>
          <a:lstStyle/>
          <a:p>
            <a:pPr>
              <a:defRPr/>
            </a:pPr>
            <a:fld id="{465EB264-B3EB-40F5-B4CE-FF311ADA1EE6}" type="slidenum">
              <a:rPr lang="en-SG" smtClean="0"/>
              <a:pPr>
                <a:defRPr/>
              </a:pPr>
              <a:t>70</a:t>
            </a:fld>
            <a:endParaRPr lang="en-SG"/>
          </a:p>
        </p:txBody>
      </p:sp>
    </p:spTree>
    <p:extLst>
      <p:ext uri="{BB962C8B-B14F-4D97-AF65-F5344CB8AC3E}">
        <p14:creationId xmlns:p14="http://schemas.microsoft.com/office/powerpoint/2010/main" val="26883971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SG"/>
          </a:p>
        </p:txBody>
      </p:sp>
      <p:sp>
        <p:nvSpPr>
          <p:cNvPr id="4" name="Slide Number Placeholder 3"/>
          <p:cNvSpPr>
            <a:spLocks noGrp="1"/>
          </p:cNvSpPr>
          <p:nvPr>
            <p:ph type="sldNum" sz="quarter" idx="10"/>
          </p:nvPr>
        </p:nvSpPr>
        <p:spPr/>
        <p:txBody>
          <a:bodyPr/>
          <a:lstStyle/>
          <a:p>
            <a:pPr>
              <a:defRPr/>
            </a:pPr>
            <a:fld id="{465EB264-B3EB-40F5-B4CE-FF311ADA1EE6}" type="slidenum">
              <a:rPr lang="en-SG" smtClean="0"/>
              <a:pPr>
                <a:defRPr/>
              </a:pPr>
              <a:t>71</a:t>
            </a:fld>
            <a:endParaRPr lang="en-SG"/>
          </a:p>
        </p:txBody>
      </p:sp>
    </p:spTree>
    <p:extLst>
      <p:ext uri="{BB962C8B-B14F-4D97-AF65-F5344CB8AC3E}">
        <p14:creationId xmlns:p14="http://schemas.microsoft.com/office/powerpoint/2010/main" val="19886507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72</a:t>
            </a:fld>
            <a:endParaRPr lang="en-SG"/>
          </a:p>
        </p:txBody>
      </p:sp>
    </p:spTree>
    <p:extLst>
      <p:ext uri="{BB962C8B-B14F-4D97-AF65-F5344CB8AC3E}">
        <p14:creationId xmlns:p14="http://schemas.microsoft.com/office/powerpoint/2010/main" val="1749464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In DCASE, the </a:t>
            </a:r>
            <a:r>
              <a:rPr lang="en-US" err="1">
                <a:latin typeface="Arial"/>
                <a:cs typeface="Arial"/>
              </a:rPr>
              <a:t>clotho</a:t>
            </a:r>
            <a:r>
              <a:rPr lang="en-US">
                <a:latin typeface="Arial"/>
                <a:cs typeface="Arial"/>
              </a:rPr>
              <a:t> dataset is used to train our models</a:t>
            </a:r>
            <a:endParaRPr lang="en-US"/>
          </a:p>
          <a:p>
            <a:endParaRPr lang="en-US"/>
          </a:p>
          <a:p>
            <a:r>
              <a:rPr lang="en-US">
                <a:latin typeface="Arial"/>
                <a:cs typeface="Arial"/>
              </a:rPr>
              <a:t>Describe points</a:t>
            </a:r>
            <a:endParaRPr lang="en-US"/>
          </a:p>
          <a:p>
            <a:endParaRPr lang="en-US"/>
          </a:p>
          <a:p>
            <a:r>
              <a:rPr lang="en-US">
                <a:latin typeface="Arial"/>
                <a:cs typeface="Arial"/>
              </a:rPr>
              <a:t>While there are other datasets, the </a:t>
            </a:r>
            <a:r>
              <a:rPr lang="en-US" err="1">
                <a:latin typeface="Arial"/>
                <a:cs typeface="Arial"/>
              </a:rPr>
              <a:t>clotho</a:t>
            </a:r>
            <a:r>
              <a:rPr lang="en-US">
                <a:latin typeface="Arial"/>
                <a:cs typeface="Arial"/>
              </a:rPr>
              <a:t> dataset is commonly used of reasons I will go into later in the literature review.</a:t>
            </a:r>
            <a:endParaRPr lang="en-US"/>
          </a:p>
          <a:p>
            <a:endParaRPr lang="en-US"/>
          </a:p>
          <a:p>
            <a:r>
              <a:rPr lang="en-US">
                <a:latin typeface="Arial"/>
                <a:cs typeface="Arial"/>
              </a:rPr>
              <a:t>I will now play a sample clip</a:t>
            </a:r>
            <a:endParaRPr lang="en-US"/>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8</a:t>
            </a:fld>
            <a:endParaRPr lang="en-SG"/>
          </a:p>
        </p:txBody>
      </p:sp>
    </p:spTree>
    <p:extLst>
      <p:ext uri="{BB962C8B-B14F-4D97-AF65-F5344CB8AC3E}">
        <p14:creationId xmlns:p14="http://schemas.microsoft.com/office/powerpoint/2010/main" val="48583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The </a:t>
            </a:r>
            <a:r>
              <a:rPr lang="en-US" err="1">
                <a:latin typeface="Arial"/>
                <a:cs typeface="Arial"/>
              </a:rPr>
              <a:t>clotho</a:t>
            </a:r>
            <a:r>
              <a:rPr lang="en-US">
                <a:latin typeface="Arial"/>
                <a:cs typeface="Arial"/>
              </a:rPr>
              <a:t> dataset is sourced from freesound.org, and consists of many sound events which are uploaded to users. There is no limitation to the genre</a:t>
            </a:r>
          </a:p>
          <a:p>
            <a:endParaRPr lang="en-US">
              <a:latin typeface="Arial"/>
              <a:cs typeface="Arial"/>
            </a:endParaRPr>
          </a:p>
          <a:p>
            <a:r>
              <a:rPr lang="en-US">
                <a:latin typeface="Arial"/>
                <a:cs typeface="Arial"/>
              </a:rPr>
              <a:t>For example, the sounds could be of..</a:t>
            </a:r>
          </a:p>
        </p:txBody>
      </p:sp>
      <p:sp>
        <p:nvSpPr>
          <p:cNvPr id="4" name="Slide Number Placeholder 3"/>
          <p:cNvSpPr>
            <a:spLocks noGrp="1"/>
          </p:cNvSpPr>
          <p:nvPr>
            <p:ph type="sldNum" sz="quarter" idx="5"/>
          </p:nvPr>
        </p:nvSpPr>
        <p:spPr/>
        <p:txBody>
          <a:bodyPr/>
          <a:lstStyle/>
          <a:p>
            <a:pPr>
              <a:defRPr/>
            </a:pPr>
            <a:fld id="{465EB264-B3EB-40F5-B4CE-FF311ADA1EE6}" type="slidenum">
              <a:rPr lang="en-SG" smtClean="0"/>
              <a:pPr>
                <a:defRPr/>
              </a:pPr>
              <a:t>9</a:t>
            </a:fld>
            <a:endParaRPr lang="en-SG"/>
          </a:p>
        </p:txBody>
      </p:sp>
    </p:spTree>
    <p:extLst>
      <p:ext uri="{BB962C8B-B14F-4D97-AF65-F5344CB8AC3E}">
        <p14:creationId xmlns:p14="http://schemas.microsoft.com/office/powerpoint/2010/main" val="2292932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p>
            <a:r>
              <a:rPr lang="en-US"/>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en-US"/>
              <a:t>Click to edit Master subtitle style</a:t>
            </a:r>
            <a:endParaRPr lang="en-SG"/>
          </a:p>
        </p:txBody>
      </p:sp>
      <p:sp>
        <p:nvSpPr>
          <p:cNvPr id="4" name="Rectangle 14"/>
          <p:cNvSpPr>
            <a:spLocks noGrp="1" noChangeArrowheads="1"/>
          </p:cNvSpPr>
          <p:nvPr>
            <p:ph type="sldNum" sz="quarter" idx="10"/>
          </p:nvPr>
        </p:nvSpPr>
        <p:spPr>
          <a:ln/>
        </p:spPr>
        <p:txBody>
          <a:bodyPr/>
          <a:lstStyle>
            <a:lvl1pPr>
              <a:defRPr/>
            </a:lvl1pPr>
          </a:lstStyle>
          <a:p>
            <a:pPr>
              <a:defRPr/>
            </a:pPr>
            <a:fld id="{69462009-582F-4C04-836E-FFE8779D01D5}" type="slidenum">
              <a:rPr lang="en-SG"/>
              <a:pPr>
                <a:defRPr/>
              </a:pPr>
              <a:t>‹#›</a:t>
            </a:fld>
            <a:endParaRPr lang="en-SG"/>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14"/>
          <p:cNvSpPr>
            <a:spLocks noGrp="1" noChangeArrowheads="1"/>
          </p:cNvSpPr>
          <p:nvPr>
            <p:ph type="sldNum" sz="quarter" idx="10"/>
          </p:nvPr>
        </p:nvSpPr>
        <p:spPr>
          <a:ln/>
        </p:spPr>
        <p:txBody>
          <a:bodyPr/>
          <a:lstStyle>
            <a:lvl1pPr>
              <a:defRPr/>
            </a:lvl1pPr>
          </a:lstStyle>
          <a:p>
            <a:pPr>
              <a:defRPr/>
            </a:pPr>
            <a:fld id="{6F948432-579B-4725-B264-56DB160490C3}" type="slidenum">
              <a:rPr lang="en-SG"/>
              <a:pPr>
                <a:defRPr/>
              </a:pPr>
              <a:t>‹#›</a:t>
            </a:fld>
            <a:endParaRPr lang="en-SG"/>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7"/>
            <a:ext cx="20574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457200" y="274647"/>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14"/>
          <p:cNvSpPr>
            <a:spLocks noGrp="1" noChangeArrowheads="1"/>
          </p:cNvSpPr>
          <p:nvPr>
            <p:ph type="sldNum" sz="quarter" idx="10"/>
          </p:nvPr>
        </p:nvSpPr>
        <p:spPr>
          <a:ln/>
        </p:spPr>
        <p:txBody>
          <a:bodyPr/>
          <a:lstStyle>
            <a:lvl1pPr>
              <a:defRPr/>
            </a:lvl1pPr>
          </a:lstStyle>
          <a:p>
            <a:pPr>
              <a:defRPr/>
            </a:pPr>
            <a:fld id="{6064E5FE-10D3-42B6-BAFD-7EE5BF2B89BC}" type="slidenum">
              <a:rPr lang="en-SG"/>
              <a:pPr>
                <a:defRPr/>
              </a:pPr>
              <a:t>‹#›</a:t>
            </a:fld>
            <a:endParaRPr lang="en-SG"/>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14"/>
          <p:cNvSpPr>
            <a:spLocks noGrp="1" noChangeArrowheads="1"/>
          </p:cNvSpPr>
          <p:nvPr>
            <p:ph type="sldNum" sz="quarter" idx="10"/>
          </p:nvPr>
        </p:nvSpPr>
        <p:spPr>
          <a:ln/>
        </p:spPr>
        <p:txBody>
          <a:bodyPr/>
          <a:lstStyle>
            <a:lvl1pPr>
              <a:defRPr/>
            </a:lvl1pPr>
          </a:lstStyle>
          <a:p>
            <a:pPr>
              <a:defRPr/>
            </a:pPr>
            <a:fld id="{68687031-3A6D-4125-8D93-FCFF1AEFD90E}" type="slidenum">
              <a:rPr lang="en-SG"/>
              <a:pPr>
                <a:defRPr/>
              </a:pPr>
              <a:t>‹#›</a:t>
            </a:fld>
            <a:endParaRPr lang="en-SG"/>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6"/>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US"/>
              <a:t>Click to edit Master text styles</a:t>
            </a:r>
          </a:p>
        </p:txBody>
      </p:sp>
      <p:sp>
        <p:nvSpPr>
          <p:cNvPr id="4" name="Rectangle 14"/>
          <p:cNvSpPr>
            <a:spLocks noGrp="1" noChangeArrowheads="1"/>
          </p:cNvSpPr>
          <p:nvPr>
            <p:ph type="sldNum" sz="quarter" idx="10"/>
          </p:nvPr>
        </p:nvSpPr>
        <p:spPr>
          <a:ln/>
        </p:spPr>
        <p:txBody>
          <a:bodyPr/>
          <a:lstStyle>
            <a:lvl1pPr>
              <a:defRPr/>
            </a:lvl1pPr>
          </a:lstStyle>
          <a:p>
            <a:pPr>
              <a:defRPr/>
            </a:pPr>
            <a:fld id="{5CE248F1-19FF-4678-AC26-7FDC123507E7}" type="slidenum">
              <a:rPr lang="en-SG"/>
              <a:pPr>
                <a:defRPr/>
              </a:pPr>
              <a:t>‹#›</a:t>
            </a:fld>
            <a:endParaRPr lang="en-SG"/>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457200" y="1376222"/>
            <a:ext cx="4038600" cy="474994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1376222"/>
            <a:ext cx="4038600" cy="474994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14"/>
          <p:cNvSpPr>
            <a:spLocks noGrp="1" noChangeArrowheads="1"/>
          </p:cNvSpPr>
          <p:nvPr>
            <p:ph type="sldNum" sz="quarter" idx="10"/>
          </p:nvPr>
        </p:nvSpPr>
        <p:spPr>
          <a:ln/>
        </p:spPr>
        <p:txBody>
          <a:bodyPr/>
          <a:lstStyle>
            <a:lvl1pPr>
              <a:defRPr/>
            </a:lvl1pPr>
          </a:lstStyle>
          <a:p>
            <a:pPr>
              <a:defRPr/>
            </a:pPr>
            <a:fld id="{A642894A-5233-47D3-94BA-189E8DFBA0C7}" type="slidenum">
              <a:rPr lang="en-SG"/>
              <a:pPr>
                <a:defRPr/>
              </a:pPr>
              <a:t>‹#›</a:t>
            </a:fld>
            <a:endParaRPr lang="en-SG"/>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5"/>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31" y="1535115"/>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14"/>
          <p:cNvSpPr>
            <a:spLocks noGrp="1" noChangeArrowheads="1"/>
          </p:cNvSpPr>
          <p:nvPr>
            <p:ph type="sldNum" sz="quarter" idx="10"/>
          </p:nvPr>
        </p:nvSpPr>
        <p:spPr>
          <a:ln/>
        </p:spPr>
        <p:txBody>
          <a:bodyPr/>
          <a:lstStyle>
            <a:lvl1pPr>
              <a:defRPr/>
            </a:lvl1pPr>
          </a:lstStyle>
          <a:p>
            <a:pPr>
              <a:defRPr/>
            </a:pPr>
            <a:fld id="{71F34704-CECD-4722-82F3-074B27ABECC7}" type="slidenum">
              <a:rPr lang="en-SG"/>
              <a:pPr>
                <a:defRPr/>
              </a:pPr>
              <a:t>‹#›</a:t>
            </a:fld>
            <a:endParaRPr lang="en-SG"/>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Rectangle 14"/>
          <p:cNvSpPr>
            <a:spLocks noGrp="1" noChangeArrowheads="1"/>
          </p:cNvSpPr>
          <p:nvPr>
            <p:ph type="sldNum" sz="quarter" idx="10"/>
          </p:nvPr>
        </p:nvSpPr>
        <p:spPr>
          <a:ln/>
        </p:spPr>
        <p:txBody>
          <a:bodyPr/>
          <a:lstStyle>
            <a:lvl1pPr>
              <a:defRPr/>
            </a:lvl1pPr>
          </a:lstStyle>
          <a:p>
            <a:pPr>
              <a:defRPr/>
            </a:pPr>
            <a:fld id="{83238714-7962-467F-8A9F-164507A6AAEE}" type="slidenum">
              <a:rPr lang="en-SG"/>
              <a:pPr>
                <a:defRPr/>
              </a:pPr>
              <a:t>‹#›</a:t>
            </a:fld>
            <a:endParaRPr lang="en-SG"/>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17D9C519-3E9B-4B61-83C4-B1F038E47DE9}" type="slidenum">
              <a:rPr lang="en-SG"/>
              <a:pPr>
                <a:defRPr/>
              </a:pPr>
              <a:t>‹#›</a:t>
            </a:fld>
            <a:endParaRPr lang="en-SG"/>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2"/>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5" y="1435104"/>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FF2FA3D0-EECF-4938-A474-55D08A0B81AD}" type="slidenum">
              <a:rPr lang="en-SG"/>
              <a:pPr>
                <a:defRPr/>
              </a:pPr>
              <a:t>‹#›</a:t>
            </a:fld>
            <a:endParaRPr lang="en-SG"/>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10A7B4C7-2896-4E43-9850-CE883E6701DA}" type="slidenum">
              <a:rPr lang="en-SG"/>
              <a:pPr>
                <a:defRPr/>
              </a:pPr>
              <a:t>‹#›</a:t>
            </a:fld>
            <a:endParaRPr lang="en-SG"/>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3" descr="PPT Template Pg 2"/>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rightnessContrast contrast="40000"/>
                    </a14:imgEffect>
                  </a14:imgLayer>
                </a14:imgProps>
              </a:ext>
            </a:extLst>
          </a:blip>
          <a:srcRect l="2000" r="-2000" b="3299"/>
          <a:stretch/>
        </p:blipFill>
        <p:spPr bwMode="auto">
          <a:xfrm>
            <a:off x="0" y="9235"/>
            <a:ext cx="9144000" cy="6848765"/>
          </a:xfrm>
          <a:prstGeom prst="rect">
            <a:avLst/>
          </a:prstGeom>
          <a:noFill/>
          <a:ln w="9525">
            <a:noFill/>
            <a:miter lim="800000"/>
            <a:headEnd/>
            <a:tailEnd/>
          </a:ln>
        </p:spPr>
      </p:pic>
      <p:sp>
        <p:nvSpPr>
          <p:cNvPr id="1027" name="Rectangle 2"/>
          <p:cNvSpPr>
            <a:spLocks noGrp="1" noChangeArrowheads="1"/>
          </p:cNvSpPr>
          <p:nvPr>
            <p:ph type="title"/>
          </p:nvPr>
        </p:nvSpPr>
        <p:spPr bwMode="auto">
          <a:xfrm>
            <a:off x="457200" y="287056"/>
            <a:ext cx="8229600" cy="8357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SG"/>
          </a:p>
        </p:txBody>
      </p:sp>
      <p:sp>
        <p:nvSpPr>
          <p:cNvPr id="1028" name="Rectangle 3"/>
          <p:cNvSpPr>
            <a:spLocks noGrp="1" noChangeArrowheads="1"/>
          </p:cNvSpPr>
          <p:nvPr>
            <p:ph type="body" idx="1"/>
          </p:nvPr>
        </p:nvSpPr>
        <p:spPr bwMode="auto">
          <a:xfrm>
            <a:off x="457200" y="1252832"/>
            <a:ext cx="8229600" cy="47255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SG"/>
              <a:t>Click to edit Master text styles</a:t>
            </a:r>
          </a:p>
          <a:p>
            <a:pPr lvl="1"/>
            <a:r>
              <a:rPr lang="en-SG"/>
              <a:t>Second level</a:t>
            </a:r>
          </a:p>
          <a:p>
            <a:pPr lvl="2"/>
            <a:r>
              <a:rPr lang="en-SG"/>
              <a:t>Third level</a:t>
            </a:r>
          </a:p>
        </p:txBody>
      </p:sp>
      <p:sp>
        <p:nvSpPr>
          <p:cNvPr id="1038" name="Rectangle 14"/>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FC25C7B4-A9C6-47EB-8B81-DED8A82D3275}" type="slidenum">
              <a:rPr lang="en-SG"/>
              <a:pPr>
                <a:defRPr/>
              </a:pPr>
              <a:t>‹#›</a:t>
            </a:fld>
            <a:endParaRPr lang="en-SG"/>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sz="3200" b="1">
          <a:solidFill>
            <a:srgbClr val="FF0000"/>
          </a:solidFill>
          <a:latin typeface="+mj-lt"/>
          <a:ea typeface="+mj-ea"/>
          <a:cs typeface="+mj-cs"/>
        </a:defRPr>
      </a:lvl1pPr>
      <a:lvl2pPr algn="l" rtl="0" eaLnBrk="0" fontAlgn="base" hangingPunct="0">
        <a:spcBef>
          <a:spcPct val="0"/>
        </a:spcBef>
        <a:spcAft>
          <a:spcPct val="0"/>
        </a:spcAft>
        <a:defRPr sz="3200" b="1">
          <a:solidFill>
            <a:srgbClr val="FF0000"/>
          </a:solidFill>
          <a:latin typeface="Verdana" pitchFamily="34" charset="0"/>
          <a:cs typeface="Arial" charset="0"/>
        </a:defRPr>
      </a:lvl2pPr>
      <a:lvl3pPr algn="l" rtl="0" eaLnBrk="0" fontAlgn="base" hangingPunct="0">
        <a:spcBef>
          <a:spcPct val="0"/>
        </a:spcBef>
        <a:spcAft>
          <a:spcPct val="0"/>
        </a:spcAft>
        <a:defRPr sz="3200" b="1">
          <a:solidFill>
            <a:srgbClr val="FF0000"/>
          </a:solidFill>
          <a:latin typeface="Verdana" pitchFamily="34" charset="0"/>
          <a:cs typeface="Arial" charset="0"/>
        </a:defRPr>
      </a:lvl3pPr>
      <a:lvl4pPr algn="l" rtl="0" eaLnBrk="0" fontAlgn="base" hangingPunct="0">
        <a:spcBef>
          <a:spcPct val="0"/>
        </a:spcBef>
        <a:spcAft>
          <a:spcPct val="0"/>
        </a:spcAft>
        <a:defRPr sz="3200" b="1">
          <a:solidFill>
            <a:srgbClr val="FF0000"/>
          </a:solidFill>
          <a:latin typeface="Verdana" pitchFamily="34" charset="0"/>
          <a:cs typeface="Arial" charset="0"/>
        </a:defRPr>
      </a:lvl4pPr>
      <a:lvl5pPr algn="l" rtl="0" eaLnBrk="0" fontAlgn="base" hangingPunct="0">
        <a:spcBef>
          <a:spcPct val="0"/>
        </a:spcBef>
        <a:spcAft>
          <a:spcPct val="0"/>
        </a:spcAft>
        <a:defRPr sz="3200" b="1">
          <a:solidFill>
            <a:srgbClr val="FF0000"/>
          </a:solidFill>
          <a:latin typeface="Verdana" pitchFamily="34" charset="0"/>
          <a:cs typeface="Arial" charset="0"/>
        </a:defRPr>
      </a:lvl5pPr>
      <a:lvl6pPr marL="457189" algn="l" rtl="0" eaLnBrk="1" fontAlgn="base" hangingPunct="1">
        <a:spcBef>
          <a:spcPct val="0"/>
        </a:spcBef>
        <a:spcAft>
          <a:spcPct val="0"/>
        </a:spcAft>
        <a:defRPr sz="3200" b="1">
          <a:solidFill>
            <a:srgbClr val="FF0000"/>
          </a:solidFill>
          <a:latin typeface="Verdana" pitchFamily="34" charset="0"/>
          <a:cs typeface="Arial" charset="0"/>
        </a:defRPr>
      </a:lvl6pPr>
      <a:lvl7pPr marL="914377" algn="l" rtl="0" eaLnBrk="1" fontAlgn="base" hangingPunct="1">
        <a:spcBef>
          <a:spcPct val="0"/>
        </a:spcBef>
        <a:spcAft>
          <a:spcPct val="0"/>
        </a:spcAft>
        <a:defRPr sz="3200" b="1">
          <a:solidFill>
            <a:srgbClr val="FF0000"/>
          </a:solidFill>
          <a:latin typeface="Verdana" pitchFamily="34" charset="0"/>
          <a:cs typeface="Arial" charset="0"/>
        </a:defRPr>
      </a:lvl7pPr>
      <a:lvl8pPr marL="1371566" algn="l" rtl="0" eaLnBrk="1" fontAlgn="base" hangingPunct="1">
        <a:spcBef>
          <a:spcPct val="0"/>
        </a:spcBef>
        <a:spcAft>
          <a:spcPct val="0"/>
        </a:spcAft>
        <a:defRPr sz="3200" b="1">
          <a:solidFill>
            <a:srgbClr val="FF0000"/>
          </a:solidFill>
          <a:latin typeface="Verdana" pitchFamily="34" charset="0"/>
          <a:cs typeface="Arial" charset="0"/>
        </a:defRPr>
      </a:lvl8pPr>
      <a:lvl9pPr marL="1828754" algn="l" rtl="0" eaLnBrk="1" fontAlgn="base" hangingPunct="1">
        <a:spcBef>
          <a:spcPct val="0"/>
        </a:spcBef>
        <a:spcAft>
          <a:spcPct val="0"/>
        </a:spcAft>
        <a:defRPr sz="3200" b="1">
          <a:solidFill>
            <a:srgbClr val="FF0000"/>
          </a:solidFill>
          <a:latin typeface="Verdana" pitchFamily="34" charset="0"/>
          <a:cs typeface="Arial" charset="0"/>
        </a:defRPr>
      </a:lvl9pPr>
    </p:titleStyle>
    <p:bodyStyle>
      <a:lvl1pPr marL="342891" indent="-342891" algn="l" rtl="0" eaLnBrk="0" fontAlgn="base" hangingPunct="0">
        <a:spcBef>
          <a:spcPct val="20000"/>
        </a:spcBef>
        <a:spcAft>
          <a:spcPct val="0"/>
        </a:spcAft>
        <a:buChar char="•"/>
        <a:defRPr sz="2400">
          <a:solidFill>
            <a:srgbClr val="000099"/>
          </a:solidFill>
          <a:latin typeface="+mn-lt"/>
          <a:ea typeface="+mn-ea"/>
          <a:cs typeface="+mn-cs"/>
        </a:defRPr>
      </a:lvl1pPr>
      <a:lvl2pPr marL="742932" indent="-285744" algn="l" rtl="0" eaLnBrk="0" fontAlgn="base" hangingPunct="0">
        <a:spcBef>
          <a:spcPct val="20000"/>
        </a:spcBef>
        <a:spcAft>
          <a:spcPct val="0"/>
        </a:spcAft>
        <a:buChar char="–"/>
        <a:defRPr sz="2000">
          <a:solidFill>
            <a:schemeClr val="tx1"/>
          </a:solidFill>
          <a:latin typeface="+mn-lt"/>
          <a:cs typeface="+mn-cs"/>
        </a:defRPr>
      </a:lvl2pPr>
      <a:lvl3pPr marL="1142971" indent="-228594" algn="l" rtl="0" eaLnBrk="0" fontAlgn="base" hangingPunct="0">
        <a:spcBef>
          <a:spcPct val="20000"/>
        </a:spcBef>
        <a:spcAft>
          <a:spcPct val="0"/>
        </a:spcAft>
        <a:buChar char="•"/>
        <a:defRPr sz="2000">
          <a:solidFill>
            <a:schemeClr val="tx1"/>
          </a:solidFill>
          <a:latin typeface="+mn-lt"/>
          <a:cs typeface="+mn-cs"/>
        </a:defRPr>
      </a:lvl3pPr>
      <a:lvl4pPr marL="1600160" indent="-228594" algn="l" rtl="0" eaLnBrk="0" fontAlgn="base" hangingPunct="0">
        <a:spcBef>
          <a:spcPct val="20000"/>
        </a:spcBef>
        <a:spcAft>
          <a:spcPct val="0"/>
        </a:spcAft>
        <a:buChar char="–"/>
        <a:defRPr sz="2000">
          <a:solidFill>
            <a:schemeClr val="tx1"/>
          </a:solidFill>
          <a:latin typeface="+mn-lt"/>
          <a:cs typeface="+mn-cs"/>
        </a:defRPr>
      </a:lvl4pPr>
      <a:lvl5pPr marL="2057349" indent="-228594" algn="l" rtl="0" eaLnBrk="0" fontAlgn="base" hangingPunct="0">
        <a:spcBef>
          <a:spcPct val="20000"/>
        </a:spcBef>
        <a:spcAft>
          <a:spcPct val="0"/>
        </a:spcAft>
        <a:buChar char="»"/>
        <a:defRPr sz="2000">
          <a:solidFill>
            <a:schemeClr val="tx1"/>
          </a:solidFill>
          <a:latin typeface="+mn-lt"/>
          <a:cs typeface="+mn-cs"/>
        </a:defRPr>
      </a:lvl5pPr>
      <a:lvl6pPr marL="2514537" indent="-228594" algn="l" rtl="0" eaLnBrk="1" fontAlgn="base" hangingPunct="1">
        <a:spcBef>
          <a:spcPct val="20000"/>
        </a:spcBef>
        <a:spcAft>
          <a:spcPct val="0"/>
        </a:spcAft>
        <a:buChar char="»"/>
        <a:defRPr sz="2000">
          <a:solidFill>
            <a:schemeClr val="tx1"/>
          </a:solidFill>
          <a:latin typeface="+mn-lt"/>
          <a:cs typeface="+mn-cs"/>
        </a:defRPr>
      </a:lvl6pPr>
      <a:lvl7pPr marL="2971726" indent="-228594" algn="l" rtl="0" eaLnBrk="1" fontAlgn="base" hangingPunct="1">
        <a:spcBef>
          <a:spcPct val="20000"/>
        </a:spcBef>
        <a:spcAft>
          <a:spcPct val="0"/>
        </a:spcAft>
        <a:buChar char="»"/>
        <a:defRPr sz="2000">
          <a:solidFill>
            <a:schemeClr val="tx1"/>
          </a:solidFill>
          <a:latin typeface="+mn-lt"/>
          <a:cs typeface="+mn-cs"/>
        </a:defRPr>
      </a:lvl7pPr>
      <a:lvl8pPr marL="3428914" indent="-228594" algn="l" rtl="0" eaLnBrk="1" fontAlgn="base" hangingPunct="1">
        <a:spcBef>
          <a:spcPct val="20000"/>
        </a:spcBef>
        <a:spcAft>
          <a:spcPct val="0"/>
        </a:spcAft>
        <a:buChar char="»"/>
        <a:defRPr sz="2000">
          <a:solidFill>
            <a:schemeClr val="tx1"/>
          </a:solidFill>
          <a:latin typeface="+mn-lt"/>
          <a:cs typeface="+mn-cs"/>
        </a:defRPr>
      </a:lvl8pPr>
      <a:lvl9pPr marL="3886103" indent="-228594"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33.png"/><Relationship Id="rId42" Type="http://schemas.openxmlformats.org/officeDocument/2006/relationships/customXml" Target="../ink/ink20.xml"/><Relationship Id="rId47" Type="http://schemas.openxmlformats.org/officeDocument/2006/relationships/image" Target="../media/image46.png"/><Relationship Id="rId63" Type="http://schemas.openxmlformats.org/officeDocument/2006/relationships/image" Target="../media/image54.png"/><Relationship Id="rId68" Type="http://schemas.openxmlformats.org/officeDocument/2006/relationships/customXml" Target="../ink/ink33.xml"/><Relationship Id="rId16" Type="http://schemas.openxmlformats.org/officeDocument/2006/relationships/customXml" Target="../ink/ink7.xml"/><Relationship Id="rId11" Type="http://schemas.openxmlformats.org/officeDocument/2006/relationships/image" Target="../media/image28.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41.png"/><Relationship Id="rId40" Type="http://schemas.openxmlformats.org/officeDocument/2006/relationships/customXml" Target="../ink/ink19.xml"/><Relationship Id="rId45" Type="http://schemas.openxmlformats.org/officeDocument/2006/relationships/image" Target="../media/image45.png"/><Relationship Id="rId53" Type="http://schemas.openxmlformats.org/officeDocument/2006/relationships/image" Target="../media/image49.png"/><Relationship Id="rId58" Type="http://schemas.openxmlformats.org/officeDocument/2006/relationships/customXml" Target="../ink/ink28.xml"/><Relationship Id="rId66" Type="http://schemas.openxmlformats.org/officeDocument/2006/relationships/customXml" Target="../ink/ink32.xml"/><Relationship Id="rId74" Type="http://schemas.openxmlformats.org/officeDocument/2006/relationships/customXml" Target="../ink/ink36.xml"/><Relationship Id="rId5" Type="http://schemas.openxmlformats.org/officeDocument/2006/relationships/image" Target="../media/image25.png"/><Relationship Id="rId61" Type="http://schemas.openxmlformats.org/officeDocument/2006/relationships/image" Target="../media/image53.png"/><Relationship Id="rId19" Type="http://schemas.openxmlformats.org/officeDocument/2006/relationships/image" Target="../media/image32.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6.png"/><Relationship Id="rId30" Type="http://schemas.openxmlformats.org/officeDocument/2006/relationships/customXml" Target="../ink/ink14.xml"/><Relationship Id="rId35" Type="http://schemas.openxmlformats.org/officeDocument/2006/relationships/image" Target="../media/image40.png"/><Relationship Id="rId43" Type="http://schemas.openxmlformats.org/officeDocument/2006/relationships/image" Target="../media/image44.png"/><Relationship Id="rId48" Type="http://schemas.openxmlformats.org/officeDocument/2006/relationships/customXml" Target="../ink/ink23.xml"/><Relationship Id="rId56" Type="http://schemas.openxmlformats.org/officeDocument/2006/relationships/customXml" Target="../ink/ink27.xml"/><Relationship Id="rId64" Type="http://schemas.openxmlformats.org/officeDocument/2006/relationships/customXml" Target="../ink/ink31.xml"/><Relationship Id="rId69" Type="http://schemas.openxmlformats.org/officeDocument/2006/relationships/image" Target="../media/image57.png"/><Relationship Id="rId77" Type="http://schemas.openxmlformats.org/officeDocument/2006/relationships/image" Target="../media/image61.png"/><Relationship Id="rId8" Type="http://schemas.openxmlformats.org/officeDocument/2006/relationships/customXml" Target="../ink/ink3.xml"/><Relationship Id="rId51" Type="http://schemas.openxmlformats.org/officeDocument/2006/relationships/image" Target="../media/image48.png"/><Relationship Id="rId72" Type="http://schemas.openxmlformats.org/officeDocument/2006/relationships/customXml" Target="../ink/ink35.xml"/><Relationship Id="rId3" Type="http://schemas.openxmlformats.org/officeDocument/2006/relationships/image" Target="../media/image24.png"/><Relationship Id="rId12" Type="http://schemas.openxmlformats.org/officeDocument/2006/relationships/customXml" Target="../ink/ink5.xml"/><Relationship Id="rId17" Type="http://schemas.openxmlformats.org/officeDocument/2006/relationships/image" Target="../media/image31.png"/><Relationship Id="rId25" Type="http://schemas.openxmlformats.org/officeDocument/2006/relationships/image" Target="../media/image35.png"/><Relationship Id="rId33" Type="http://schemas.openxmlformats.org/officeDocument/2006/relationships/image" Target="../media/image39.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52.png"/><Relationship Id="rId67" Type="http://schemas.openxmlformats.org/officeDocument/2006/relationships/image" Target="../media/image56.png"/><Relationship Id="rId20" Type="http://schemas.openxmlformats.org/officeDocument/2006/relationships/customXml" Target="../ink/ink9.xml"/><Relationship Id="rId41" Type="http://schemas.openxmlformats.org/officeDocument/2006/relationships/image" Target="../media/image43.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30.png"/><Relationship Id="rId23" Type="http://schemas.openxmlformats.org/officeDocument/2006/relationships/image" Target="../media/image34.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47.png"/><Relationship Id="rId57" Type="http://schemas.openxmlformats.org/officeDocument/2006/relationships/image" Target="../media/image51.png"/><Relationship Id="rId10" Type="http://schemas.openxmlformats.org/officeDocument/2006/relationships/customXml" Target="../ink/ink4.xml"/><Relationship Id="rId31" Type="http://schemas.openxmlformats.org/officeDocument/2006/relationships/image" Target="../media/image38.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55.png"/><Relationship Id="rId73" Type="http://schemas.openxmlformats.org/officeDocument/2006/relationships/image" Target="../media/image59.png"/><Relationship Id="rId4" Type="http://schemas.openxmlformats.org/officeDocument/2006/relationships/customXml" Target="../ink/ink1.xml"/><Relationship Id="rId9" Type="http://schemas.openxmlformats.org/officeDocument/2006/relationships/image" Target="../media/image27.png"/><Relationship Id="rId13" Type="http://schemas.openxmlformats.org/officeDocument/2006/relationships/image" Target="../media/image29.png"/><Relationship Id="rId18" Type="http://schemas.openxmlformats.org/officeDocument/2006/relationships/customXml" Target="../ink/ink8.xml"/><Relationship Id="rId39" Type="http://schemas.openxmlformats.org/officeDocument/2006/relationships/image" Target="../media/image42.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50.png"/><Relationship Id="rId76" Type="http://schemas.openxmlformats.org/officeDocument/2006/relationships/customXml" Target="../ink/ink37.xml"/><Relationship Id="rId7" Type="http://schemas.openxmlformats.org/officeDocument/2006/relationships/image" Target="../media/image26.png"/><Relationship Id="rId71" Type="http://schemas.openxmlformats.org/officeDocument/2006/relationships/image" Target="../media/image58.png"/><Relationship Id="rId2" Type="http://schemas.openxmlformats.org/officeDocument/2006/relationships/notesSlide" Target="../notesSlides/notesSlide42.xml"/><Relationship Id="rId29"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18" descr="PPT Template copy a"/>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12294" name="Text Box 6"/>
          <p:cNvSpPr txBox="1">
            <a:spLocks noChangeArrowheads="1"/>
          </p:cNvSpPr>
          <p:nvPr/>
        </p:nvSpPr>
        <p:spPr bwMode="auto">
          <a:xfrm>
            <a:off x="39757" y="1904524"/>
            <a:ext cx="9144000" cy="954107"/>
          </a:xfrm>
          <a:prstGeom prst="rect">
            <a:avLst/>
          </a:prstGeom>
          <a:noFill/>
          <a:ln w="9525">
            <a:noFill/>
            <a:miter lim="800000"/>
            <a:headEnd/>
            <a:tailEnd/>
          </a:ln>
          <a:effectLst/>
        </p:spPr>
        <p:txBody>
          <a:bodyPr wrap="square" lIns="91440" tIns="45720" rIns="91440" bIns="45720" anchor="t">
            <a:spAutoFit/>
          </a:bodyPr>
          <a:lstStyle/>
          <a:p>
            <a:pPr algn="ctr">
              <a:spcBef>
                <a:spcPts val="0"/>
              </a:spcBef>
              <a:defRPr/>
            </a:pPr>
            <a:r>
              <a:rPr lang="en-US" sz="2800" b="1">
                <a:solidFill>
                  <a:srgbClr val="FF0000"/>
                </a:solidFill>
                <a:latin typeface="Verdana"/>
                <a:ea typeface="Verdana"/>
                <a:cs typeface="Arial"/>
              </a:rPr>
              <a:t>Audio Captioning and Retrieval with </a:t>
            </a:r>
            <a:br>
              <a:rPr lang="en-US" sz="2800" b="1">
                <a:latin typeface="Verdana"/>
                <a:ea typeface="Verdana"/>
                <a:cs typeface="Arial"/>
              </a:rPr>
            </a:br>
            <a:r>
              <a:rPr lang="en-US" sz="2800" b="1">
                <a:solidFill>
                  <a:srgbClr val="FF0000"/>
                </a:solidFill>
                <a:latin typeface="Verdana"/>
                <a:ea typeface="Verdana"/>
                <a:cs typeface="Arial"/>
              </a:rPr>
              <a:t>improved Cross-Modal Objectives</a:t>
            </a:r>
            <a:endParaRPr lang="en-US" sz="2800"/>
          </a:p>
        </p:txBody>
      </p:sp>
      <p:sp>
        <p:nvSpPr>
          <p:cNvPr id="2052" name="Text Box 7"/>
          <p:cNvSpPr txBox="1">
            <a:spLocks noChangeArrowheads="1"/>
          </p:cNvSpPr>
          <p:nvPr/>
        </p:nvSpPr>
        <p:spPr bwMode="auto">
          <a:xfrm>
            <a:off x="617664" y="3833813"/>
            <a:ext cx="7150100" cy="400110"/>
          </a:xfrm>
          <a:prstGeom prst="rect">
            <a:avLst/>
          </a:prstGeom>
          <a:noFill/>
          <a:ln w="9525">
            <a:noFill/>
            <a:miter lim="800000"/>
            <a:headEnd/>
            <a:tailEnd/>
          </a:ln>
        </p:spPr>
        <p:txBody>
          <a:bodyPr lIns="91440" tIns="45720" rIns="91440" bIns="45720" anchor="t">
            <a:spAutoFit/>
          </a:bodyPr>
          <a:lstStyle/>
          <a:p>
            <a:pPr>
              <a:spcBef>
                <a:spcPct val="50000"/>
              </a:spcBef>
            </a:pPr>
            <a:r>
              <a:rPr lang="en-SG" sz="2000" b="1">
                <a:solidFill>
                  <a:srgbClr val="000099"/>
                </a:solidFill>
                <a:latin typeface="Arial"/>
                <a:cs typeface="Arial"/>
              </a:rPr>
              <a:t>Andrew Koh </a:t>
            </a:r>
            <a:r>
              <a:rPr lang="en-SG" sz="2000" b="1" err="1">
                <a:solidFill>
                  <a:srgbClr val="000099"/>
                </a:solidFill>
                <a:latin typeface="Arial"/>
                <a:cs typeface="Arial"/>
              </a:rPr>
              <a:t>Jin</a:t>
            </a:r>
            <a:r>
              <a:rPr lang="en-SG" sz="2000" b="1">
                <a:solidFill>
                  <a:srgbClr val="000099"/>
                </a:solidFill>
                <a:latin typeface="Arial"/>
                <a:cs typeface="Arial"/>
              </a:rPr>
              <a:t> Jie</a:t>
            </a:r>
            <a:endParaRPr lang="en-US"/>
          </a:p>
        </p:txBody>
      </p:sp>
      <p:sp>
        <p:nvSpPr>
          <p:cNvPr id="2053" name="Text Box 8"/>
          <p:cNvSpPr txBox="1">
            <a:spLocks noChangeArrowheads="1"/>
          </p:cNvSpPr>
          <p:nvPr/>
        </p:nvSpPr>
        <p:spPr bwMode="auto">
          <a:xfrm>
            <a:off x="617664" y="5727702"/>
            <a:ext cx="5473700" cy="369332"/>
          </a:xfrm>
          <a:prstGeom prst="rect">
            <a:avLst/>
          </a:prstGeom>
          <a:noFill/>
          <a:ln w="9525">
            <a:noFill/>
            <a:miter lim="800000"/>
            <a:headEnd/>
            <a:tailEnd/>
          </a:ln>
        </p:spPr>
        <p:txBody>
          <a:bodyPr lIns="91440" tIns="45720" rIns="91440" bIns="45720" anchor="t">
            <a:spAutoFit/>
          </a:bodyPr>
          <a:lstStyle/>
          <a:p>
            <a:pPr>
              <a:spcBef>
                <a:spcPct val="50000"/>
              </a:spcBef>
            </a:pPr>
            <a:r>
              <a:rPr lang="en-US">
                <a:solidFill>
                  <a:srgbClr val="000099"/>
                </a:solidFill>
                <a:latin typeface="Arial"/>
                <a:cs typeface="Arial"/>
              </a:rPr>
              <a:t>6 December 2023</a:t>
            </a:r>
            <a:endParaRPr lang="en-SG">
              <a:solidFill>
                <a:srgbClr val="000099"/>
              </a:solidFill>
            </a:endParaRPr>
          </a:p>
        </p:txBody>
      </p:sp>
      <p:sp>
        <p:nvSpPr>
          <p:cNvPr id="2054" name="Text Box 9"/>
          <p:cNvSpPr txBox="1">
            <a:spLocks noChangeArrowheads="1"/>
          </p:cNvSpPr>
          <p:nvPr/>
        </p:nvSpPr>
        <p:spPr bwMode="auto">
          <a:xfrm>
            <a:off x="617664" y="3479375"/>
            <a:ext cx="4449763" cy="369332"/>
          </a:xfrm>
          <a:prstGeom prst="rect">
            <a:avLst/>
          </a:prstGeom>
          <a:noFill/>
          <a:ln w="9525">
            <a:noFill/>
            <a:miter lim="800000"/>
            <a:headEnd/>
            <a:tailEnd/>
          </a:ln>
        </p:spPr>
        <p:txBody>
          <a:bodyPr>
            <a:spAutoFit/>
          </a:bodyPr>
          <a:lstStyle/>
          <a:p>
            <a:pPr>
              <a:spcBef>
                <a:spcPct val="50000"/>
              </a:spcBef>
            </a:pPr>
            <a:r>
              <a:rPr lang="en-SG" i="1">
                <a:solidFill>
                  <a:srgbClr val="000099"/>
                </a:solidFill>
              </a:rPr>
              <a:t>presented by</a:t>
            </a:r>
          </a:p>
        </p:txBody>
      </p:sp>
      <p:sp>
        <p:nvSpPr>
          <p:cNvPr id="2055" name="Text Box 9"/>
          <p:cNvSpPr txBox="1">
            <a:spLocks noChangeArrowheads="1"/>
          </p:cNvSpPr>
          <p:nvPr/>
        </p:nvSpPr>
        <p:spPr bwMode="auto">
          <a:xfrm>
            <a:off x="617664" y="4481971"/>
            <a:ext cx="4449763" cy="369332"/>
          </a:xfrm>
          <a:prstGeom prst="rect">
            <a:avLst/>
          </a:prstGeom>
          <a:noFill/>
          <a:ln w="9525">
            <a:noFill/>
            <a:miter lim="800000"/>
            <a:headEnd/>
            <a:tailEnd/>
          </a:ln>
        </p:spPr>
        <p:txBody>
          <a:bodyPr>
            <a:spAutoFit/>
          </a:bodyPr>
          <a:lstStyle/>
          <a:p>
            <a:pPr>
              <a:spcBef>
                <a:spcPct val="50000"/>
              </a:spcBef>
            </a:pPr>
            <a:r>
              <a:rPr lang="en-SG" i="1">
                <a:solidFill>
                  <a:srgbClr val="000099"/>
                </a:solidFill>
              </a:rPr>
              <a:t>Supervisor</a:t>
            </a:r>
            <a:endParaRPr lang="en-SG" sz="1600" i="1">
              <a:solidFill>
                <a:srgbClr val="000099"/>
              </a:solidFill>
            </a:endParaRPr>
          </a:p>
        </p:txBody>
      </p:sp>
      <p:sp>
        <p:nvSpPr>
          <p:cNvPr id="2056" name="Text Box 7"/>
          <p:cNvSpPr txBox="1">
            <a:spLocks noChangeArrowheads="1"/>
          </p:cNvSpPr>
          <p:nvPr/>
        </p:nvSpPr>
        <p:spPr bwMode="auto">
          <a:xfrm>
            <a:off x="617664" y="4810328"/>
            <a:ext cx="7150100" cy="400110"/>
          </a:xfrm>
          <a:prstGeom prst="rect">
            <a:avLst/>
          </a:prstGeom>
          <a:noFill/>
          <a:ln w="9525">
            <a:noFill/>
            <a:miter lim="800000"/>
            <a:headEnd/>
            <a:tailEnd/>
          </a:ln>
        </p:spPr>
        <p:txBody>
          <a:bodyPr>
            <a:spAutoFit/>
          </a:bodyPr>
          <a:lstStyle/>
          <a:p>
            <a:pPr>
              <a:spcBef>
                <a:spcPts val="600"/>
              </a:spcBef>
            </a:pPr>
            <a:r>
              <a:rPr lang="en-SG" sz="2000" b="1">
                <a:solidFill>
                  <a:srgbClr val="000099"/>
                </a:solidFill>
              </a:rPr>
              <a:t>Assoc. </a:t>
            </a:r>
            <a:r>
              <a:rPr lang="en-SG" sz="2000" b="1" err="1">
                <a:solidFill>
                  <a:srgbClr val="000099"/>
                </a:solidFill>
              </a:rPr>
              <a:t>Prof.</a:t>
            </a:r>
            <a:r>
              <a:rPr lang="en-SG" sz="2000" b="1">
                <a:solidFill>
                  <a:srgbClr val="000099"/>
                </a:solidFill>
              </a:rPr>
              <a:t> </a:t>
            </a:r>
            <a:r>
              <a:rPr lang="en-SG" sz="2000" b="1" err="1">
                <a:solidFill>
                  <a:srgbClr val="000099"/>
                </a:solidFill>
              </a:rPr>
              <a:t>Chng</a:t>
            </a:r>
            <a:r>
              <a:rPr lang="en-SG" sz="2000" b="1">
                <a:solidFill>
                  <a:srgbClr val="000099"/>
                </a:solidFill>
              </a:rPr>
              <a:t> </a:t>
            </a:r>
            <a:r>
              <a:rPr lang="en-SG" sz="2000" b="1" err="1">
                <a:solidFill>
                  <a:srgbClr val="000099"/>
                </a:solidFill>
              </a:rPr>
              <a:t>Eng</a:t>
            </a:r>
            <a:r>
              <a:rPr lang="en-SG" sz="2000" b="1">
                <a:solidFill>
                  <a:srgbClr val="000099"/>
                </a:solidFill>
              </a:rPr>
              <a:t> </a:t>
            </a:r>
            <a:r>
              <a:rPr lang="en-SG" sz="2000" b="1" err="1">
                <a:solidFill>
                  <a:srgbClr val="000099"/>
                </a:solidFill>
              </a:rPr>
              <a:t>Siong</a:t>
            </a:r>
            <a:endParaRPr lang="en-SG" sz="2000" b="1">
              <a:solidFill>
                <a:srgbClr val="000099"/>
              </a:solidFill>
            </a:endParaRPr>
          </a:p>
        </p:txBody>
      </p:sp>
      <p:sp>
        <p:nvSpPr>
          <p:cNvPr id="2" name="Slide Number Placeholder 1">
            <a:extLst>
              <a:ext uri="{FF2B5EF4-FFF2-40B4-BE49-F238E27FC236}">
                <a16:creationId xmlns:a16="http://schemas.microsoft.com/office/drawing/2014/main" id="{EFC26CDC-0EC2-EA20-E9DC-C3304C453BC5}"/>
              </a:ext>
            </a:extLst>
          </p:cNvPr>
          <p:cNvSpPr>
            <a:spLocks noGrp="1"/>
          </p:cNvSpPr>
          <p:nvPr>
            <p:ph type="sldNum" sz="quarter" idx="10"/>
          </p:nvPr>
        </p:nvSpPr>
        <p:spPr/>
        <p:txBody>
          <a:bodyPr/>
          <a:lstStyle/>
          <a:p>
            <a:pPr>
              <a:defRPr/>
            </a:pPr>
            <a:fld id="{68687031-3A6D-4125-8D93-FCFF1AEFD90E}" type="slidenum">
              <a:rPr lang="en-SG"/>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mj-lt"/>
                <a:cs typeface="Arial"/>
              </a:rPr>
              <a:t>1a) How does AAC differ from Automated Speech Recognition</a:t>
            </a:r>
            <a:endParaRPr lang="en-US">
              <a:latin typeface="Verdana"/>
              <a:ea typeface="Verdana"/>
            </a:endParaRPr>
          </a:p>
        </p:txBody>
      </p:sp>
      <p:sp>
        <p:nvSpPr>
          <p:cNvPr id="3" name="Content Placeholder 2"/>
          <p:cNvSpPr>
            <a:spLocks noGrp="1"/>
          </p:cNvSpPr>
          <p:nvPr>
            <p:ph idx="1"/>
          </p:nvPr>
        </p:nvSpPr>
        <p:spPr>
          <a:xfrm>
            <a:off x="402771" y="1252395"/>
            <a:ext cx="8229600" cy="4725553"/>
          </a:xfrm>
        </p:spPr>
        <p:txBody>
          <a:bodyPr/>
          <a:lstStyle/>
          <a:p>
            <a:pPr marL="342265" indent="-342265"/>
            <a:r>
              <a:rPr lang="en-US">
                <a:solidFill>
                  <a:schemeClr val="tx1"/>
                </a:solidFill>
              </a:rPr>
              <a:t>Requires an understanding of a broad range of audio events</a:t>
            </a:r>
          </a:p>
          <a:p>
            <a:pPr marL="342265" indent="-342265"/>
            <a:r>
              <a:rPr lang="en-US">
                <a:solidFill>
                  <a:schemeClr val="tx1"/>
                </a:solidFill>
              </a:rPr>
              <a:t>Requires natural language comprehension/generation</a:t>
            </a:r>
          </a:p>
          <a:p>
            <a:pPr marL="342265" indent="-342265"/>
            <a:endParaRPr lang="en-US">
              <a:solidFill>
                <a:schemeClr val="tx1"/>
              </a:solidFill>
            </a:endParaRPr>
          </a:p>
          <a:p>
            <a:pPr marL="742315" lvl="1" indent="-285115"/>
            <a:endParaRPr lang="en-US"/>
          </a:p>
          <a:p>
            <a:pPr marL="742315" lvl="1" indent="-285115">
              <a:spcBef>
                <a:spcPts val="0"/>
              </a:spcBef>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10</a:t>
            </a:fld>
            <a:endParaRPr lang="en-SG"/>
          </a:p>
        </p:txBody>
      </p:sp>
      <p:pic>
        <p:nvPicPr>
          <p:cNvPr id="5" name="Picture 5" descr="Diagram&#10;&#10;Description automatically generated">
            <a:extLst>
              <a:ext uri="{FF2B5EF4-FFF2-40B4-BE49-F238E27FC236}">
                <a16:creationId xmlns:a16="http://schemas.microsoft.com/office/drawing/2014/main" id="{D0BE846F-8F15-4797-39A1-8278135D6549}"/>
              </a:ext>
            </a:extLst>
          </p:cNvPr>
          <p:cNvPicPr>
            <a:picLocks noChangeAspect="1"/>
          </p:cNvPicPr>
          <p:nvPr/>
        </p:nvPicPr>
        <p:blipFill>
          <a:blip r:embed="rId3"/>
          <a:stretch>
            <a:fillRect/>
          </a:stretch>
        </p:blipFill>
        <p:spPr>
          <a:xfrm>
            <a:off x="2119024" y="2619428"/>
            <a:ext cx="4552121" cy="4055625"/>
          </a:xfrm>
          <a:prstGeom prst="rect">
            <a:avLst/>
          </a:prstGeom>
        </p:spPr>
      </p:pic>
    </p:spTree>
    <p:extLst>
      <p:ext uri="{BB962C8B-B14F-4D97-AF65-F5344CB8AC3E}">
        <p14:creationId xmlns:p14="http://schemas.microsoft.com/office/powerpoint/2010/main" val="3724226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1a) What information should the AAC models have?</a:t>
            </a:r>
            <a:endParaRPr lang="en-US"/>
          </a:p>
        </p:txBody>
      </p:sp>
      <p:sp>
        <p:nvSpPr>
          <p:cNvPr id="3" name="Content Placeholder 2"/>
          <p:cNvSpPr>
            <a:spLocks noGrp="1"/>
          </p:cNvSpPr>
          <p:nvPr>
            <p:ph idx="1"/>
          </p:nvPr>
        </p:nvSpPr>
        <p:spPr/>
        <p:txBody>
          <a:bodyPr/>
          <a:lstStyle/>
          <a:p>
            <a:pPr marL="342265" indent="-342265"/>
            <a:r>
              <a:rPr lang="en-US">
                <a:solidFill>
                  <a:srgbClr val="000000"/>
                </a:solidFill>
              </a:rPr>
              <a:t>Detect and distinguish overlapping </a:t>
            </a:r>
            <a:r>
              <a:rPr lang="en-US" i="1">
                <a:solidFill>
                  <a:srgbClr val="000000"/>
                </a:solidFill>
              </a:rPr>
              <a:t>impulse </a:t>
            </a:r>
            <a:r>
              <a:rPr lang="en-US">
                <a:solidFill>
                  <a:srgbClr val="000000"/>
                </a:solidFill>
              </a:rPr>
              <a:t>and </a:t>
            </a:r>
            <a:r>
              <a:rPr lang="en-US" i="1">
                <a:solidFill>
                  <a:srgbClr val="000000"/>
                </a:solidFill>
              </a:rPr>
              <a:t>background </a:t>
            </a:r>
            <a:r>
              <a:rPr lang="en-US">
                <a:solidFill>
                  <a:srgbClr val="000000"/>
                </a:solidFill>
              </a:rPr>
              <a:t>events</a:t>
            </a:r>
          </a:p>
          <a:p>
            <a:pPr marL="342265" indent="-342265"/>
            <a:r>
              <a:rPr lang="en-US">
                <a:solidFill>
                  <a:schemeClr val="tx1"/>
                </a:solidFill>
              </a:rPr>
              <a:t>detected events -&gt; textual description</a:t>
            </a:r>
            <a:r>
              <a:rPr lang="en-US"/>
              <a:t> </a:t>
            </a:r>
            <a:r>
              <a:rPr lang="en-US" baseline="30000">
                <a:solidFill>
                  <a:srgbClr val="C00000"/>
                </a:solidFill>
              </a:rPr>
              <a:t>[11]</a:t>
            </a:r>
          </a:p>
          <a:p>
            <a:pPr marL="742315" lvl="1" indent="-285115"/>
            <a:endParaRPr lang="en-US"/>
          </a:p>
          <a:p>
            <a:pPr marL="742315" lvl="1" indent="-285115">
              <a:spcBef>
                <a:spcPts val="0"/>
              </a:spcBef>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a:xfrm>
            <a:off x="6553200" y="6245225"/>
            <a:ext cx="2133600" cy="476250"/>
          </a:xfrm>
        </p:spPr>
        <p:txBody>
          <a:bodyPr/>
          <a:lstStyle/>
          <a:p>
            <a:pPr>
              <a:defRPr/>
            </a:pPr>
            <a:fld id="{68687031-3A6D-4125-8D93-FCFF1AEFD90E}" type="slidenum">
              <a:rPr lang="en-SG" smtClean="0"/>
              <a:pPr>
                <a:defRPr/>
              </a:pPr>
              <a:t>11</a:t>
            </a:fld>
            <a:endParaRPr lang="en-SG"/>
          </a:p>
        </p:txBody>
      </p:sp>
      <p:pic>
        <p:nvPicPr>
          <p:cNvPr id="5" name="Picture 5" descr="Diagram&#10;&#10;Description automatically generated">
            <a:extLst>
              <a:ext uri="{FF2B5EF4-FFF2-40B4-BE49-F238E27FC236}">
                <a16:creationId xmlns:a16="http://schemas.microsoft.com/office/drawing/2014/main" id="{BDF94400-6D42-F17B-771F-A65D97D25490}"/>
              </a:ext>
            </a:extLst>
          </p:cNvPr>
          <p:cNvPicPr>
            <a:picLocks noChangeAspect="1"/>
          </p:cNvPicPr>
          <p:nvPr/>
        </p:nvPicPr>
        <p:blipFill>
          <a:blip r:embed="rId3"/>
          <a:stretch>
            <a:fillRect/>
          </a:stretch>
        </p:blipFill>
        <p:spPr>
          <a:xfrm>
            <a:off x="1534849" y="2817373"/>
            <a:ext cx="5784573" cy="2736842"/>
          </a:xfrm>
          <a:prstGeom prst="rect">
            <a:avLst/>
          </a:prstGeom>
        </p:spPr>
      </p:pic>
      <p:sp>
        <p:nvSpPr>
          <p:cNvPr id="6" name="TextBox 5">
            <a:extLst>
              <a:ext uri="{FF2B5EF4-FFF2-40B4-BE49-F238E27FC236}">
                <a16:creationId xmlns:a16="http://schemas.microsoft.com/office/drawing/2014/main" id="{9903EB89-F0DA-735E-E61B-3A7B143F080A}"/>
              </a:ext>
            </a:extLst>
          </p:cNvPr>
          <p:cNvSpPr txBox="1"/>
          <p:nvPr/>
        </p:nvSpPr>
        <p:spPr>
          <a:xfrm>
            <a:off x="1785675" y="6338834"/>
            <a:ext cx="61931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[11]</a:t>
            </a:r>
            <a:r>
              <a:rPr lang="en-US" sz="800">
                <a:latin typeface="Arial"/>
                <a:cs typeface="Arial"/>
              </a:rPr>
              <a:t> Konstantinos Drossos, Sharath </a:t>
            </a:r>
            <a:r>
              <a:rPr lang="en-US" sz="800" err="1">
                <a:latin typeface="Arial"/>
                <a:cs typeface="Arial"/>
              </a:rPr>
              <a:t>Adavanne</a:t>
            </a:r>
            <a:r>
              <a:rPr lang="en-US" sz="800">
                <a:latin typeface="Arial"/>
                <a:cs typeface="Arial"/>
              </a:rPr>
              <a:t>, and Tuomas Virtanen. Automated audio captioning with recurrent neural networks. In 2017 IEEE Workshop on Applications of Signal Processing to Audio and Acoustics (WASPAA), pages 374–378, 2017. doi:10.1109/WASPAA.2017.8170058.</a:t>
            </a:r>
          </a:p>
        </p:txBody>
      </p:sp>
    </p:spTree>
    <p:extLst>
      <p:ext uri="{BB962C8B-B14F-4D97-AF65-F5344CB8AC3E}">
        <p14:creationId xmlns:p14="http://schemas.microsoft.com/office/powerpoint/2010/main" val="676544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a:latin typeface="Verdana"/>
                <a:ea typeface="Verdana"/>
              </a:rPr>
              <a:t>1a) How does AAC differ from Image Captioning?</a:t>
            </a:r>
            <a:endParaRPr lang="en-US"/>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12</a:t>
            </a:fld>
            <a:endParaRPr lang="en-SG"/>
          </a:p>
        </p:txBody>
      </p:sp>
      <p:graphicFrame>
        <p:nvGraphicFramePr>
          <p:cNvPr id="6" name="Table 5">
            <a:extLst>
              <a:ext uri="{FF2B5EF4-FFF2-40B4-BE49-F238E27FC236}">
                <a16:creationId xmlns:a16="http://schemas.microsoft.com/office/drawing/2014/main" id="{64A2FB59-5289-805A-34AF-A410ECAF8B10}"/>
              </a:ext>
            </a:extLst>
          </p:cNvPr>
          <p:cNvGraphicFramePr>
            <a:graphicFrameLocks noGrp="1"/>
          </p:cNvGraphicFramePr>
          <p:nvPr>
            <p:extLst>
              <p:ext uri="{D42A27DB-BD31-4B8C-83A1-F6EECF244321}">
                <p14:modId xmlns:p14="http://schemas.microsoft.com/office/powerpoint/2010/main" val="3196327244"/>
              </p:ext>
            </p:extLst>
          </p:nvPr>
        </p:nvGraphicFramePr>
        <p:xfrm>
          <a:off x="692896" y="1530761"/>
          <a:ext cx="7633679" cy="2948091"/>
        </p:xfrm>
        <a:graphic>
          <a:graphicData uri="http://schemas.openxmlformats.org/drawingml/2006/table">
            <a:tbl>
              <a:tblPr firstRow="1" bandRow="1">
                <a:tableStyleId>{5C22544A-7EE6-4342-B048-85BDC9FD1C3A}</a:tableStyleId>
              </a:tblPr>
              <a:tblGrid>
                <a:gridCol w="1287284">
                  <a:extLst>
                    <a:ext uri="{9D8B030D-6E8A-4147-A177-3AD203B41FA5}">
                      <a16:colId xmlns:a16="http://schemas.microsoft.com/office/drawing/2014/main" val="1634154098"/>
                    </a:ext>
                  </a:extLst>
                </a:gridCol>
                <a:gridCol w="2904646">
                  <a:extLst>
                    <a:ext uri="{9D8B030D-6E8A-4147-A177-3AD203B41FA5}">
                      <a16:colId xmlns:a16="http://schemas.microsoft.com/office/drawing/2014/main" val="923165927"/>
                    </a:ext>
                  </a:extLst>
                </a:gridCol>
                <a:gridCol w="3441749">
                  <a:extLst>
                    <a:ext uri="{9D8B030D-6E8A-4147-A177-3AD203B41FA5}">
                      <a16:colId xmlns:a16="http://schemas.microsoft.com/office/drawing/2014/main" val="3819314714"/>
                    </a:ext>
                  </a:extLst>
                </a:gridCol>
              </a:tblGrid>
              <a:tr h="506637">
                <a:tc>
                  <a:txBody>
                    <a:bodyPr/>
                    <a:lstStyle/>
                    <a:p>
                      <a:pPr lvl="0">
                        <a:buNone/>
                      </a:pPr>
                      <a:endParaRPr lang="en-US"/>
                    </a:p>
                  </a:txBody>
                  <a:tcPr>
                    <a:solidFill>
                      <a:schemeClr val="bg1"/>
                    </a:solidFill>
                  </a:tcPr>
                </a:tc>
                <a:tc>
                  <a:txBody>
                    <a:bodyPr/>
                    <a:lstStyle/>
                    <a:p>
                      <a:pPr lvl="0">
                        <a:buNone/>
                      </a:pPr>
                      <a:r>
                        <a:rPr lang="en-US"/>
                        <a:t>Audio Captioning</a:t>
                      </a:r>
                    </a:p>
                  </a:txBody>
                  <a:tcPr/>
                </a:tc>
                <a:tc>
                  <a:txBody>
                    <a:bodyPr/>
                    <a:lstStyle/>
                    <a:p>
                      <a:r>
                        <a:rPr lang="en-US"/>
                        <a:t>Image Captioning </a:t>
                      </a:r>
                      <a:r>
                        <a:rPr lang="en-US" baseline="30000">
                          <a:solidFill>
                            <a:srgbClr val="C00000"/>
                          </a:solidFill>
                        </a:rPr>
                        <a:t>[38]</a:t>
                      </a:r>
                    </a:p>
                  </a:txBody>
                  <a:tcPr/>
                </a:tc>
                <a:extLst>
                  <a:ext uri="{0D108BD9-81ED-4DB2-BD59-A6C34878D82A}">
                    <a16:rowId xmlns:a16="http://schemas.microsoft.com/office/drawing/2014/main" val="781245953"/>
                  </a:ext>
                </a:extLst>
              </a:tr>
              <a:tr h="788100">
                <a:tc>
                  <a:txBody>
                    <a:bodyPr/>
                    <a:lstStyle/>
                    <a:p>
                      <a:pPr lvl="0">
                        <a:buNone/>
                      </a:pPr>
                      <a:r>
                        <a:rPr lang="en-US" sz="1800" b="0" i="0" u="none" strike="noStrike" noProof="0">
                          <a:solidFill>
                            <a:srgbClr val="000000"/>
                          </a:solidFill>
                          <a:latin typeface="Arial"/>
                        </a:rPr>
                        <a:t>Input</a:t>
                      </a:r>
                    </a:p>
                  </a:txBody>
                  <a:tcPr/>
                </a:tc>
                <a:tc>
                  <a:txBody>
                    <a:bodyPr/>
                    <a:lstStyle/>
                    <a:p>
                      <a:r>
                        <a:rPr lang="en-US"/>
                        <a:t>Auditory (</a:t>
                      </a:r>
                      <a:r>
                        <a:rPr lang="en-US" sz="1800" b="0" i="0" u="none" strike="noStrike" noProof="0">
                          <a:solidFill>
                            <a:srgbClr val="000000"/>
                          </a:solidFill>
                          <a:latin typeface="Arial"/>
                        </a:rPr>
                        <a:t>Waveforms, spectrograms)</a:t>
                      </a:r>
                      <a:endParaRPr lang="en-US"/>
                    </a:p>
                  </a:txBody>
                  <a:tcPr/>
                </a:tc>
                <a:tc>
                  <a:txBody>
                    <a:bodyPr/>
                    <a:lstStyle/>
                    <a:p>
                      <a:r>
                        <a:rPr lang="en-US"/>
                        <a:t>Visual input</a:t>
                      </a:r>
                    </a:p>
                    <a:p>
                      <a:pPr lvl="0">
                        <a:buNone/>
                      </a:pPr>
                      <a:r>
                        <a:rPr lang="en-US"/>
                        <a:t>(Pixel data, visual features)</a:t>
                      </a:r>
                    </a:p>
                  </a:txBody>
                  <a:tcPr/>
                </a:tc>
                <a:extLst>
                  <a:ext uri="{0D108BD9-81ED-4DB2-BD59-A6C34878D82A}">
                    <a16:rowId xmlns:a16="http://schemas.microsoft.com/office/drawing/2014/main" val="2310526279"/>
                  </a:ext>
                </a:extLst>
              </a:tr>
              <a:tr h="506637">
                <a:tc>
                  <a:txBody>
                    <a:bodyPr/>
                    <a:lstStyle/>
                    <a:p>
                      <a:pPr lvl="0">
                        <a:buNone/>
                      </a:pPr>
                      <a:r>
                        <a:rPr lang="en-US"/>
                        <a:t>Nature</a:t>
                      </a:r>
                    </a:p>
                  </a:txBody>
                  <a:tcPr/>
                </a:tc>
                <a:tc>
                  <a:txBody>
                    <a:bodyPr/>
                    <a:lstStyle/>
                    <a:p>
                      <a:r>
                        <a:rPr lang="en-US"/>
                        <a:t>Temporal </a:t>
                      </a:r>
                    </a:p>
                  </a:txBody>
                  <a:tcPr/>
                </a:tc>
                <a:tc>
                  <a:txBody>
                    <a:bodyPr/>
                    <a:lstStyle/>
                    <a:p>
                      <a:r>
                        <a:rPr lang="en-US"/>
                        <a:t>Inherently static </a:t>
                      </a:r>
                    </a:p>
                  </a:txBody>
                  <a:tcPr/>
                </a:tc>
                <a:extLst>
                  <a:ext uri="{0D108BD9-81ED-4DB2-BD59-A6C34878D82A}">
                    <a16:rowId xmlns:a16="http://schemas.microsoft.com/office/drawing/2014/main" val="2721326667"/>
                  </a:ext>
                </a:extLst>
              </a:tr>
              <a:tr h="636110">
                <a:tc>
                  <a:txBody>
                    <a:bodyPr/>
                    <a:lstStyle/>
                    <a:p>
                      <a:pPr lvl="0">
                        <a:buNone/>
                      </a:pPr>
                      <a:r>
                        <a:rPr lang="en-US"/>
                        <a:t>Content</a:t>
                      </a:r>
                    </a:p>
                  </a:txBody>
                  <a:tcPr/>
                </a:tc>
                <a:tc>
                  <a:txBody>
                    <a:bodyPr/>
                    <a:lstStyle/>
                    <a:p>
                      <a:r>
                        <a:rPr lang="en-US"/>
                        <a:t>Music, Environmental sounds, Speech </a:t>
                      </a:r>
                    </a:p>
                  </a:txBody>
                  <a:tcPr/>
                </a:tc>
                <a:tc>
                  <a:txBody>
                    <a:bodyPr/>
                    <a:lstStyle/>
                    <a:p>
                      <a:r>
                        <a:rPr lang="en-US"/>
                        <a:t>Objects, Scenes</a:t>
                      </a:r>
                    </a:p>
                  </a:txBody>
                  <a:tcPr/>
                </a:tc>
                <a:extLst>
                  <a:ext uri="{0D108BD9-81ED-4DB2-BD59-A6C34878D82A}">
                    <a16:rowId xmlns:a16="http://schemas.microsoft.com/office/drawing/2014/main" val="3472271314"/>
                  </a:ext>
                </a:extLst>
              </a:tr>
              <a:tr h="506637">
                <a:tc>
                  <a:txBody>
                    <a:bodyPr/>
                    <a:lstStyle/>
                    <a:p>
                      <a:pPr lvl="0">
                        <a:buNone/>
                      </a:pPr>
                      <a:r>
                        <a:rPr lang="en-US"/>
                        <a:t>Methods</a:t>
                      </a:r>
                    </a:p>
                  </a:txBody>
                  <a:tcPr/>
                </a:tc>
                <a:tc gridSpan="2">
                  <a:txBody>
                    <a:bodyPr/>
                    <a:lstStyle/>
                    <a:p>
                      <a:pPr lvl="0">
                        <a:buNone/>
                      </a:pPr>
                      <a:r>
                        <a:rPr lang="en-US"/>
                        <a:t>CNNs </a:t>
                      </a:r>
                      <a:r>
                        <a:rPr lang="en-US" baseline="30000">
                          <a:solidFill>
                            <a:srgbClr val="C00000"/>
                          </a:solidFill>
                        </a:rPr>
                        <a:t>[7]</a:t>
                      </a:r>
                      <a:r>
                        <a:rPr lang="en-US"/>
                        <a:t>, Transformers </a:t>
                      </a:r>
                      <a:r>
                        <a:rPr lang="en-US" baseline="30000">
                          <a:solidFill>
                            <a:srgbClr val="C00000"/>
                          </a:solidFill>
                        </a:rPr>
                        <a:t>[36, 39-42] </a:t>
                      </a:r>
                      <a:r>
                        <a:rPr lang="en-US"/>
                        <a:t>, Attention mechanisms</a:t>
                      </a:r>
                    </a:p>
                  </a:txBody>
                  <a:tcPr/>
                </a:tc>
                <a:tc hMerge="1">
                  <a:txBody>
                    <a:bodyPr/>
                    <a:lstStyle/>
                    <a:p>
                      <a:endParaRPr lang="en-US"/>
                    </a:p>
                  </a:txBody>
                  <a:tcPr/>
                </a:tc>
                <a:extLst>
                  <a:ext uri="{0D108BD9-81ED-4DB2-BD59-A6C34878D82A}">
                    <a16:rowId xmlns:a16="http://schemas.microsoft.com/office/drawing/2014/main" val="1763227423"/>
                  </a:ext>
                </a:extLst>
              </a:tr>
            </a:tbl>
          </a:graphicData>
        </a:graphic>
      </p:graphicFrame>
      <p:sp>
        <p:nvSpPr>
          <p:cNvPr id="7" name="TextBox 6">
            <a:extLst>
              <a:ext uri="{FF2B5EF4-FFF2-40B4-BE49-F238E27FC236}">
                <a16:creationId xmlns:a16="http://schemas.microsoft.com/office/drawing/2014/main" id="{4D66A7BA-DA5A-04FB-D97D-BBB7563D570B}"/>
              </a:ext>
            </a:extLst>
          </p:cNvPr>
          <p:cNvSpPr txBox="1"/>
          <p:nvPr/>
        </p:nvSpPr>
        <p:spPr>
          <a:xfrm>
            <a:off x="1506498" y="4888691"/>
            <a:ext cx="691644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[38]</a:t>
            </a:r>
            <a:r>
              <a:rPr lang="en-US" sz="800">
                <a:latin typeface="Arial"/>
                <a:cs typeface="Arial"/>
              </a:rPr>
              <a:t> Matteo Stefanini, Marcella Cornia, Lorenzo Baraldi, Silvia </a:t>
            </a:r>
            <a:r>
              <a:rPr lang="en-US" sz="800" err="1">
                <a:latin typeface="Arial"/>
                <a:cs typeface="Arial"/>
              </a:rPr>
              <a:t>Cascianelli</a:t>
            </a:r>
            <a:r>
              <a:rPr lang="en-US" sz="800">
                <a:latin typeface="Arial"/>
                <a:cs typeface="Arial"/>
              </a:rPr>
              <a:t>, Giuseppe </a:t>
            </a:r>
            <a:r>
              <a:rPr lang="en-US" sz="800" err="1">
                <a:latin typeface="Arial"/>
                <a:cs typeface="Arial"/>
              </a:rPr>
              <a:t>Fiameni</a:t>
            </a:r>
            <a:r>
              <a:rPr lang="en-US" sz="800">
                <a:latin typeface="Arial"/>
                <a:cs typeface="Arial"/>
              </a:rPr>
              <a:t>, and Rita Cucchiara. From Show to Tell: A Survey on Deep Learning-Based Image Captioning. IEEE Transactions on Pattern Analysis and Machine Intelligence, 45:539–559, 2021. </a:t>
            </a:r>
          </a:p>
          <a:p>
            <a:r>
              <a:rPr lang="en-US" sz="800">
                <a:solidFill>
                  <a:srgbClr val="C00000"/>
                </a:solidFill>
                <a:latin typeface="Arial"/>
                <a:cs typeface="Arial"/>
              </a:rPr>
              <a:t>[7]</a:t>
            </a:r>
            <a:r>
              <a:rPr lang="en-US" sz="800">
                <a:latin typeface="Arial"/>
                <a:cs typeface="Arial"/>
              </a:rPr>
              <a:t> Kaiming He, X. Zhang, Shaoqing Ren, and Jian Sun. Deep Residual Learning for Image Recognition. 2016 IEEE Conference on Computer Vision and Pattern Recognition (CVPR), pages 770–778, 2015.</a:t>
            </a:r>
          </a:p>
          <a:p>
            <a:r>
              <a:rPr lang="en-US" sz="800">
                <a:solidFill>
                  <a:srgbClr val="C00000"/>
                </a:solidFill>
                <a:latin typeface="Arial"/>
                <a:cs typeface="Arial"/>
              </a:rPr>
              <a:t>[36]</a:t>
            </a:r>
            <a:r>
              <a:rPr lang="en-US" sz="800">
                <a:latin typeface="Arial"/>
                <a:cs typeface="Arial"/>
              </a:rPr>
              <a:t> </a:t>
            </a:r>
            <a:r>
              <a:rPr lang="en-US" sz="800" err="1">
                <a:latin typeface="Arial"/>
                <a:cs typeface="Arial"/>
              </a:rPr>
              <a:t>Quanzeng</a:t>
            </a:r>
            <a:r>
              <a:rPr lang="en-US" sz="800">
                <a:latin typeface="Arial"/>
                <a:cs typeface="Arial"/>
              </a:rPr>
              <a:t> You, Hailin Jin, Zhaowen Wang, Chen Fang, and </a:t>
            </a:r>
            <a:r>
              <a:rPr lang="en-US" sz="800" err="1">
                <a:latin typeface="Arial"/>
                <a:cs typeface="Arial"/>
              </a:rPr>
              <a:t>Jiebo</a:t>
            </a:r>
            <a:r>
              <a:rPr lang="en-US" sz="800">
                <a:latin typeface="Arial"/>
                <a:cs typeface="Arial"/>
              </a:rPr>
              <a:t> Luo. Image Captioning with Semantic Attention. 2016 IEEE </a:t>
            </a:r>
            <a:r>
              <a:rPr lang="en-US" sz="800" err="1">
                <a:latin typeface="Arial"/>
                <a:cs typeface="Arial"/>
              </a:rPr>
              <a:t>Confeence</a:t>
            </a:r>
            <a:r>
              <a:rPr lang="en-US" sz="800">
                <a:latin typeface="Arial"/>
                <a:cs typeface="Arial"/>
              </a:rPr>
              <a:t> on Computer Vision and Pattern Recognition (CVPR), pages 4651–4659, 2016.</a:t>
            </a:r>
          </a:p>
          <a:p>
            <a:r>
              <a:rPr lang="en-US" sz="800">
                <a:solidFill>
                  <a:srgbClr val="C00000"/>
                </a:solidFill>
                <a:latin typeface="Arial"/>
                <a:cs typeface="Arial"/>
              </a:rPr>
              <a:t>[39]</a:t>
            </a:r>
            <a:r>
              <a:rPr lang="en-US" sz="800">
                <a:latin typeface="Arial"/>
                <a:cs typeface="Arial"/>
              </a:rPr>
              <a:t> </a:t>
            </a:r>
            <a:r>
              <a:rPr lang="en-US" sz="800" err="1">
                <a:latin typeface="Arial"/>
                <a:cs typeface="Arial"/>
              </a:rPr>
              <a:t>Zhengcong</a:t>
            </a:r>
            <a:r>
              <a:rPr lang="en-US" sz="800">
                <a:latin typeface="Arial"/>
                <a:cs typeface="Arial"/>
              </a:rPr>
              <a:t> Fei. Fast Image Caption Generation with Position Alignment. </a:t>
            </a:r>
            <a:r>
              <a:rPr lang="en-US" sz="800" err="1">
                <a:latin typeface="Arial"/>
                <a:cs typeface="Arial"/>
              </a:rPr>
              <a:t>ArXiv</a:t>
            </a:r>
            <a:r>
              <a:rPr lang="en-US" sz="800">
                <a:latin typeface="Arial"/>
                <a:cs typeface="Arial"/>
              </a:rPr>
              <a:t>, abs/1912.06365, 2019</a:t>
            </a:r>
            <a:br>
              <a:rPr lang="en-US" sz="800">
                <a:latin typeface="Arial"/>
                <a:cs typeface="Arial"/>
              </a:rPr>
            </a:br>
            <a:r>
              <a:rPr lang="en-US" sz="800">
                <a:solidFill>
                  <a:srgbClr val="C00000"/>
                </a:solidFill>
                <a:latin typeface="Arial"/>
                <a:cs typeface="Arial"/>
              </a:rPr>
              <a:t>[40]</a:t>
            </a:r>
            <a:r>
              <a:rPr lang="en-US" sz="800">
                <a:latin typeface="Arial"/>
                <a:cs typeface="Arial"/>
              </a:rPr>
              <a:t> Longteng Guo, Jing Liu, Xinxin Zhu, Xingjian He, Jie Jiang, and </a:t>
            </a:r>
            <a:r>
              <a:rPr lang="en-US" sz="800" err="1">
                <a:latin typeface="Arial"/>
                <a:cs typeface="Arial"/>
              </a:rPr>
              <a:t>Hanqing</a:t>
            </a:r>
            <a:r>
              <a:rPr lang="en-US" sz="800">
                <a:latin typeface="Arial"/>
                <a:cs typeface="Arial"/>
              </a:rPr>
              <a:t> Lu. Non-Autoregressive Image Captioning with </a:t>
            </a:r>
            <a:r>
              <a:rPr lang="en-US" sz="800" err="1">
                <a:latin typeface="Arial"/>
                <a:cs typeface="Arial"/>
              </a:rPr>
              <a:t>CounterfactualsCritical</a:t>
            </a:r>
            <a:r>
              <a:rPr lang="en-US" sz="800">
                <a:latin typeface="Arial"/>
                <a:cs typeface="Arial"/>
              </a:rPr>
              <a:t> Multi-Agent Learning. In Christian </a:t>
            </a:r>
            <a:r>
              <a:rPr lang="en-US" sz="800" err="1">
                <a:latin typeface="Arial"/>
                <a:cs typeface="Arial"/>
              </a:rPr>
              <a:t>Bessiere</a:t>
            </a:r>
            <a:r>
              <a:rPr lang="en-US" sz="800">
                <a:latin typeface="Arial"/>
                <a:cs typeface="Arial"/>
              </a:rPr>
              <a:t>, editor, Proceedings of the Twenty-Ninth International Joint Conference on Artificial Intelligence, IJCAI-20, pages 767–773. International Joint Conferences on Artificial Intelligence Organization, 7 2020. </a:t>
            </a:r>
            <a:r>
              <a:rPr lang="en-US" sz="800" err="1">
                <a:latin typeface="Arial"/>
                <a:cs typeface="Arial"/>
              </a:rPr>
              <a:t>doi</a:t>
            </a:r>
            <a:r>
              <a:rPr lang="en-US" sz="800">
                <a:latin typeface="Arial"/>
                <a:cs typeface="Arial"/>
              </a:rPr>
              <a:t>: 10.24963/ijcai.2020/107.</a:t>
            </a:r>
          </a:p>
          <a:p>
            <a:r>
              <a:rPr lang="en-US" sz="800">
                <a:solidFill>
                  <a:srgbClr val="C00000"/>
                </a:solidFill>
                <a:latin typeface="Arial"/>
                <a:cs typeface="Arial"/>
              </a:rPr>
              <a:t>[41]</a:t>
            </a:r>
            <a:r>
              <a:rPr lang="en-US" sz="800">
                <a:latin typeface="Arial"/>
                <a:cs typeface="Arial"/>
              </a:rPr>
              <a:t> </a:t>
            </a:r>
            <a:r>
              <a:rPr lang="en-US" sz="800" err="1">
                <a:latin typeface="Arial"/>
                <a:cs typeface="Arial"/>
              </a:rPr>
              <a:t>Zhengcong</a:t>
            </a:r>
            <a:r>
              <a:rPr lang="en-US" sz="800">
                <a:latin typeface="Arial"/>
                <a:cs typeface="Arial"/>
              </a:rPr>
              <a:t> Fei. Iterative Back Modification for Faster Image Captioning. In Proceedings of the 28th ACM International Conference on Multimedia, MM’20, page 3182–3190, New York, NY, USA, 2020. Association for Computing Machinery. ISBN 9781450379885. </a:t>
            </a:r>
            <a:r>
              <a:rPr lang="en-US" sz="800" err="1">
                <a:latin typeface="Arial"/>
                <a:cs typeface="Arial"/>
              </a:rPr>
              <a:t>doi</a:t>
            </a:r>
            <a:r>
              <a:rPr lang="en-US" sz="800">
                <a:latin typeface="Arial"/>
                <a:cs typeface="Arial"/>
              </a:rPr>
              <a:t>: 10.1145/3394171.3413901</a:t>
            </a:r>
          </a:p>
          <a:p>
            <a:r>
              <a:rPr lang="en-US" sz="800">
                <a:solidFill>
                  <a:srgbClr val="C00000"/>
                </a:solidFill>
                <a:latin typeface="Arial"/>
                <a:cs typeface="Arial"/>
              </a:rPr>
              <a:t>[42]</a:t>
            </a:r>
            <a:r>
              <a:rPr lang="en-US" sz="800">
                <a:latin typeface="Arial"/>
                <a:cs typeface="Arial"/>
              </a:rPr>
              <a:t> ] Longteng Guo, Jing Liu, Xinxin Zhu, and </a:t>
            </a:r>
            <a:r>
              <a:rPr lang="en-US" sz="800" err="1">
                <a:latin typeface="Arial"/>
                <a:cs typeface="Arial"/>
              </a:rPr>
              <a:t>Hanqing</a:t>
            </a:r>
            <a:r>
              <a:rPr lang="en-US" sz="800">
                <a:latin typeface="Arial"/>
                <a:cs typeface="Arial"/>
              </a:rPr>
              <a:t> Lu. Fast Sequence Generation with Multi-Agent Reinforcement Learning. </a:t>
            </a:r>
            <a:r>
              <a:rPr lang="en-US" sz="800" err="1">
                <a:latin typeface="Arial"/>
                <a:cs typeface="Arial"/>
              </a:rPr>
              <a:t>ArXiv</a:t>
            </a:r>
            <a:r>
              <a:rPr lang="en-US" sz="800">
                <a:latin typeface="Arial"/>
                <a:cs typeface="Arial"/>
              </a:rPr>
              <a:t>, abs/2101.09698, 2021</a:t>
            </a:r>
          </a:p>
        </p:txBody>
      </p:sp>
    </p:spTree>
    <p:extLst>
      <p:ext uri="{BB962C8B-B14F-4D97-AF65-F5344CB8AC3E}">
        <p14:creationId xmlns:p14="http://schemas.microsoft.com/office/powerpoint/2010/main" val="1764691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a typeface="+mj-lt"/>
                <a:cs typeface="+mj-lt"/>
              </a:rPr>
              <a:t>1a) How does AAC differ from Video Captioning?</a:t>
            </a:r>
            <a:endParaRPr lang="en-US"/>
          </a:p>
        </p:txBody>
      </p:sp>
      <p:sp>
        <p:nvSpPr>
          <p:cNvPr id="3" name="Content Placeholder 2"/>
          <p:cNvSpPr>
            <a:spLocks noGrp="1"/>
          </p:cNvSpPr>
          <p:nvPr>
            <p:ph idx="1"/>
          </p:nvPr>
        </p:nvSpPr>
        <p:spPr>
          <a:xfrm>
            <a:off x="457200" y="1063988"/>
            <a:ext cx="8229600" cy="4725553"/>
          </a:xfrm>
        </p:spPr>
        <p:txBody>
          <a:bodyPr/>
          <a:lstStyle/>
          <a:p>
            <a:pPr marL="0" indent="0">
              <a:buNone/>
            </a:pPr>
            <a:endParaRPr lang="en-US" sz="1800">
              <a:solidFill>
                <a:schemeClr val="tx1"/>
              </a:solidFill>
            </a:endParaRPr>
          </a:p>
          <a:p>
            <a:pPr marL="0" indent="0">
              <a:buNone/>
            </a:pPr>
            <a:endParaRPr lang="en-US"/>
          </a:p>
          <a:p>
            <a:pPr marL="0" indent="0">
              <a:buNone/>
            </a:pPr>
            <a:endParaRPr lang="en-US"/>
          </a:p>
          <a:p>
            <a:pPr marL="742315" lvl="1" indent="-285115">
              <a:spcBef>
                <a:spcPts val="0"/>
              </a:spcBef>
            </a:pPr>
            <a:endParaRPr lang="en-US">
              <a:solidFill>
                <a:srgbClr val="000000"/>
              </a:solidFill>
            </a:endParaRPr>
          </a:p>
          <a:p>
            <a:pPr marL="456565" lvl="1" indent="0">
              <a:spcBef>
                <a:spcPts val="0"/>
              </a:spcBef>
              <a:buNone/>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13</a:t>
            </a:fld>
            <a:endParaRPr lang="en-SG"/>
          </a:p>
        </p:txBody>
      </p:sp>
      <p:graphicFrame>
        <p:nvGraphicFramePr>
          <p:cNvPr id="6" name="Table 5">
            <a:extLst>
              <a:ext uri="{FF2B5EF4-FFF2-40B4-BE49-F238E27FC236}">
                <a16:creationId xmlns:a16="http://schemas.microsoft.com/office/drawing/2014/main" id="{64A2FB59-5289-805A-34AF-A410ECAF8B10}"/>
              </a:ext>
            </a:extLst>
          </p:cNvPr>
          <p:cNvGraphicFramePr>
            <a:graphicFrameLocks noGrp="1"/>
          </p:cNvGraphicFramePr>
          <p:nvPr>
            <p:extLst>
              <p:ext uri="{D42A27DB-BD31-4B8C-83A1-F6EECF244321}">
                <p14:modId xmlns:p14="http://schemas.microsoft.com/office/powerpoint/2010/main" val="2291589709"/>
              </p:ext>
            </p:extLst>
          </p:nvPr>
        </p:nvGraphicFramePr>
        <p:xfrm>
          <a:off x="305637" y="1884065"/>
          <a:ext cx="8336111" cy="3721270"/>
        </p:xfrm>
        <a:graphic>
          <a:graphicData uri="http://schemas.openxmlformats.org/drawingml/2006/table">
            <a:tbl>
              <a:tblPr firstRow="1" bandRow="1">
                <a:tableStyleId>{5C22544A-7EE6-4342-B048-85BDC9FD1C3A}</a:tableStyleId>
              </a:tblPr>
              <a:tblGrid>
                <a:gridCol w="1105315">
                  <a:extLst>
                    <a:ext uri="{9D8B030D-6E8A-4147-A177-3AD203B41FA5}">
                      <a16:colId xmlns:a16="http://schemas.microsoft.com/office/drawing/2014/main" val="1634154098"/>
                    </a:ext>
                  </a:extLst>
                </a:gridCol>
                <a:gridCol w="2154115">
                  <a:extLst>
                    <a:ext uri="{9D8B030D-6E8A-4147-A177-3AD203B41FA5}">
                      <a16:colId xmlns:a16="http://schemas.microsoft.com/office/drawing/2014/main" val="923165927"/>
                    </a:ext>
                  </a:extLst>
                </a:gridCol>
                <a:gridCol w="2103873">
                  <a:extLst>
                    <a:ext uri="{9D8B030D-6E8A-4147-A177-3AD203B41FA5}">
                      <a16:colId xmlns:a16="http://schemas.microsoft.com/office/drawing/2014/main" val="3819314714"/>
                    </a:ext>
                  </a:extLst>
                </a:gridCol>
                <a:gridCol w="2972808">
                  <a:extLst>
                    <a:ext uri="{9D8B030D-6E8A-4147-A177-3AD203B41FA5}">
                      <a16:colId xmlns:a16="http://schemas.microsoft.com/office/drawing/2014/main" val="1128277177"/>
                    </a:ext>
                  </a:extLst>
                </a:gridCol>
              </a:tblGrid>
              <a:tr h="610573">
                <a:tc>
                  <a:txBody>
                    <a:bodyPr/>
                    <a:lstStyle/>
                    <a:p>
                      <a:pPr lvl="0">
                        <a:buNone/>
                      </a:pPr>
                      <a:endParaRPr lang="en-US"/>
                    </a:p>
                  </a:txBody>
                  <a:tcPr>
                    <a:solidFill>
                      <a:schemeClr val="bg1"/>
                    </a:solidFill>
                  </a:tcPr>
                </a:tc>
                <a:tc>
                  <a:txBody>
                    <a:bodyPr/>
                    <a:lstStyle/>
                    <a:p>
                      <a:pPr lvl="0">
                        <a:buNone/>
                      </a:pPr>
                      <a:r>
                        <a:rPr lang="en-US"/>
                        <a:t>Audio Captioning</a:t>
                      </a:r>
                    </a:p>
                  </a:txBody>
                  <a:tcPr/>
                </a:tc>
                <a:tc>
                  <a:txBody>
                    <a:bodyPr/>
                    <a:lstStyle/>
                    <a:p>
                      <a:r>
                        <a:rPr lang="en-US"/>
                        <a:t>Image Captioning</a:t>
                      </a:r>
                    </a:p>
                  </a:txBody>
                  <a:tcPr/>
                </a:tc>
                <a:tc>
                  <a:txBody>
                    <a:bodyPr/>
                    <a:lstStyle/>
                    <a:p>
                      <a:pPr lvl="0">
                        <a:buNone/>
                      </a:pPr>
                      <a:r>
                        <a:rPr lang="en-US"/>
                        <a:t>Video Captioning </a:t>
                      </a:r>
                      <a:r>
                        <a:rPr lang="en-US" baseline="30000">
                          <a:solidFill>
                            <a:srgbClr val="C00000"/>
                          </a:solidFill>
                        </a:rPr>
                        <a:t>[43]</a:t>
                      </a:r>
                    </a:p>
                  </a:txBody>
                  <a:tcPr/>
                </a:tc>
                <a:extLst>
                  <a:ext uri="{0D108BD9-81ED-4DB2-BD59-A6C34878D82A}">
                    <a16:rowId xmlns:a16="http://schemas.microsoft.com/office/drawing/2014/main" val="781245953"/>
                  </a:ext>
                </a:extLst>
              </a:tr>
              <a:tr h="945644">
                <a:tc>
                  <a:txBody>
                    <a:bodyPr/>
                    <a:lstStyle/>
                    <a:p>
                      <a:pPr lvl="0">
                        <a:buNone/>
                      </a:pPr>
                      <a:r>
                        <a:rPr lang="en-US" sz="1800" b="0" i="0" u="none" strike="noStrike" noProof="0">
                          <a:solidFill>
                            <a:srgbClr val="000000"/>
                          </a:solidFill>
                          <a:latin typeface="Arial"/>
                        </a:rPr>
                        <a:t>Input</a:t>
                      </a:r>
                    </a:p>
                  </a:txBody>
                  <a:tcPr/>
                </a:tc>
                <a:tc>
                  <a:txBody>
                    <a:bodyPr/>
                    <a:lstStyle/>
                    <a:p>
                      <a:r>
                        <a:rPr lang="en-US"/>
                        <a:t>Auditory (</a:t>
                      </a:r>
                      <a:r>
                        <a:rPr lang="en-US" sz="1800" b="0" i="0" u="none" strike="noStrike" noProof="0">
                          <a:solidFill>
                            <a:srgbClr val="000000"/>
                          </a:solidFill>
                          <a:latin typeface="Arial"/>
                        </a:rPr>
                        <a:t>Waveforms, spectrograms)</a:t>
                      </a:r>
                      <a:endParaRPr lang="en-US"/>
                    </a:p>
                  </a:txBody>
                  <a:tcPr/>
                </a:tc>
                <a:tc>
                  <a:txBody>
                    <a:bodyPr/>
                    <a:lstStyle/>
                    <a:p>
                      <a:r>
                        <a:rPr lang="en-US"/>
                        <a:t>Visual </a:t>
                      </a:r>
                    </a:p>
                    <a:p>
                      <a:pPr lvl="0">
                        <a:buNone/>
                      </a:pPr>
                      <a:r>
                        <a:rPr lang="en-US"/>
                        <a:t>(Pixel data, visual features)</a:t>
                      </a:r>
                    </a:p>
                  </a:txBody>
                  <a:tcPr/>
                </a:tc>
                <a:tc>
                  <a:txBody>
                    <a:bodyPr/>
                    <a:lstStyle/>
                    <a:p>
                      <a:pPr lvl="0">
                        <a:buNone/>
                      </a:pPr>
                      <a:r>
                        <a:rPr lang="en-US"/>
                        <a:t>Both Auditory and Visual</a:t>
                      </a:r>
                    </a:p>
                  </a:txBody>
                  <a:tcPr/>
                </a:tc>
                <a:extLst>
                  <a:ext uri="{0D108BD9-81ED-4DB2-BD59-A6C34878D82A}">
                    <a16:rowId xmlns:a16="http://schemas.microsoft.com/office/drawing/2014/main" val="2310526279"/>
                  </a:ext>
                </a:extLst>
              </a:tr>
              <a:tr h="610573">
                <a:tc>
                  <a:txBody>
                    <a:bodyPr/>
                    <a:lstStyle/>
                    <a:p>
                      <a:pPr lvl="0">
                        <a:buNone/>
                      </a:pPr>
                      <a:r>
                        <a:rPr lang="en-US"/>
                        <a:t>Nature</a:t>
                      </a:r>
                    </a:p>
                  </a:txBody>
                  <a:tcPr/>
                </a:tc>
                <a:tc>
                  <a:txBody>
                    <a:bodyPr/>
                    <a:lstStyle/>
                    <a:p>
                      <a:r>
                        <a:rPr lang="en-US"/>
                        <a:t>Temporal </a:t>
                      </a:r>
                    </a:p>
                  </a:txBody>
                  <a:tcPr/>
                </a:tc>
                <a:tc>
                  <a:txBody>
                    <a:bodyPr/>
                    <a:lstStyle/>
                    <a:p>
                      <a:r>
                        <a:rPr lang="en-US"/>
                        <a:t>Inherently static </a:t>
                      </a:r>
                    </a:p>
                  </a:txBody>
                  <a:tcPr/>
                </a:tc>
                <a:tc>
                  <a:txBody>
                    <a:bodyPr/>
                    <a:lstStyle/>
                    <a:p>
                      <a:pPr lvl="0">
                        <a:buNone/>
                      </a:pPr>
                      <a:r>
                        <a:rPr lang="en-US"/>
                        <a:t>Temporal </a:t>
                      </a:r>
                    </a:p>
                  </a:txBody>
                  <a:tcPr/>
                </a:tc>
                <a:extLst>
                  <a:ext uri="{0D108BD9-81ED-4DB2-BD59-A6C34878D82A}">
                    <a16:rowId xmlns:a16="http://schemas.microsoft.com/office/drawing/2014/main" val="2721326667"/>
                  </a:ext>
                </a:extLst>
              </a:tr>
              <a:tr h="766940">
                <a:tc>
                  <a:txBody>
                    <a:bodyPr/>
                    <a:lstStyle/>
                    <a:p>
                      <a:pPr lvl="0">
                        <a:buNone/>
                      </a:pPr>
                      <a:r>
                        <a:rPr lang="en-US"/>
                        <a:t>Content</a:t>
                      </a:r>
                    </a:p>
                  </a:txBody>
                  <a:tcPr/>
                </a:tc>
                <a:tc>
                  <a:txBody>
                    <a:bodyPr/>
                    <a:lstStyle/>
                    <a:p>
                      <a:r>
                        <a:rPr lang="en-US"/>
                        <a:t>Music, Environmental sounds, Speech </a:t>
                      </a:r>
                    </a:p>
                  </a:txBody>
                  <a:tcPr/>
                </a:tc>
                <a:tc>
                  <a:txBody>
                    <a:bodyPr/>
                    <a:lstStyle/>
                    <a:p>
                      <a:r>
                        <a:rPr lang="en-US"/>
                        <a:t>Objects, Scenes</a:t>
                      </a:r>
                    </a:p>
                  </a:txBody>
                  <a:tcPr/>
                </a:tc>
                <a:tc>
                  <a:txBody>
                    <a:bodyPr/>
                    <a:lstStyle/>
                    <a:p>
                      <a:pPr lvl="0">
                        <a:buNone/>
                      </a:pPr>
                      <a:r>
                        <a:rPr lang="en-US"/>
                        <a:t>Motion, Action, Conversation (much broader content)</a:t>
                      </a:r>
                    </a:p>
                  </a:txBody>
                  <a:tcPr/>
                </a:tc>
                <a:extLst>
                  <a:ext uri="{0D108BD9-81ED-4DB2-BD59-A6C34878D82A}">
                    <a16:rowId xmlns:a16="http://schemas.microsoft.com/office/drawing/2014/main" val="3472271314"/>
                  </a:ext>
                </a:extLst>
              </a:tr>
              <a:tr h="610573">
                <a:tc>
                  <a:txBody>
                    <a:bodyPr/>
                    <a:lstStyle/>
                    <a:p>
                      <a:pPr lvl="0">
                        <a:buNone/>
                      </a:pPr>
                      <a:r>
                        <a:rPr lang="en-US"/>
                        <a:t>Methods</a:t>
                      </a:r>
                    </a:p>
                  </a:txBody>
                  <a:tcPr/>
                </a:tc>
                <a:tc gridSpan="2">
                  <a:txBody>
                    <a:bodyPr/>
                    <a:lstStyle/>
                    <a:p>
                      <a:pPr lvl="0">
                        <a:buNone/>
                      </a:pPr>
                      <a:r>
                        <a:rPr lang="en-US"/>
                        <a:t>CNNs, Transformers, Attention mechanisms</a:t>
                      </a:r>
                    </a:p>
                  </a:txBody>
                  <a:tcPr/>
                </a:tc>
                <a:tc hMerge="1">
                  <a:txBody>
                    <a:bodyPr/>
                    <a:lstStyle/>
                    <a:p>
                      <a:endParaRPr lang="en-US"/>
                    </a:p>
                  </a:txBody>
                  <a:tcPr/>
                </a:tc>
                <a:tc>
                  <a:txBody>
                    <a:bodyPr/>
                    <a:lstStyle/>
                    <a:p>
                      <a:pPr lvl="0">
                        <a:buNone/>
                      </a:pPr>
                      <a:r>
                        <a:rPr lang="en-US"/>
                        <a:t>+ feature fusion tactics</a:t>
                      </a:r>
                    </a:p>
                  </a:txBody>
                  <a:tcPr/>
                </a:tc>
                <a:extLst>
                  <a:ext uri="{0D108BD9-81ED-4DB2-BD59-A6C34878D82A}">
                    <a16:rowId xmlns:a16="http://schemas.microsoft.com/office/drawing/2014/main" val="1763227423"/>
                  </a:ext>
                </a:extLst>
              </a:tr>
            </a:tbl>
          </a:graphicData>
        </a:graphic>
      </p:graphicFrame>
      <p:sp>
        <p:nvSpPr>
          <p:cNvPr id="5" name="TextBox 4">
            <a:extLst>
              <a:ext uri="{FF2B5EF4-FFF2-40B4-BE49-F238E27FC236}">
                <a16:creationId xmlns:a16="http://schemas.microsoft.com/office/drawing/2014/main" id="{4F44DF52-EBBB-F11D-3497-BB34DDE020E4}"/>
              </a:ext>
            </a:extLst>
          </p:cNvPr>
          <p:cNvSpPr txBox="1"/>
          <p:nvPr/>
        </p:nvSpPr>
        <p:spPr>
          <a:xfrm>
            <a:off x="1751763" y="6348884"/>
            <a:ext cx="618057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[43]</a:t>
            </a:r>
            <a:r>
              <a:rPr lang="en-US" sz="800">
                <a:latin typeface="Arial"/>
                <a:cs typeface="Arial"/>
              </a:rPr>
              <a:t> Saiful Islam, </a:t>
            </a:r>
            <a:r>
              <a:rPr lang="en-US" sz="800" err="1">
                <a:latin typeface="Arial"/>
                <a:cs typeface="Arial"/>
              </a:rPr>
              <a:t>Aurpan</a:t>
            </a:r>
            <a:r>
              <a:rPr lang="en-US" sz="800">
                <a:latin typeface="Arial"/>
                <a:cs typeface="Arial"/>
              </a:rPr>
              <a:t> Dash, Ashek Seum, Amir Raj, Tonmoy Hossain, and Faisal Shah. Exploring Video Captioning Techniques: A Comprehensive Survey on Deep Learning Methods. SN Computer Science, 2, 04 2021. </a:t>
            </a:r>
            <a:r>
              <a:rPr lang="en-US" sz="800" err="1">
                <a:latin typeface="Arial"/>
                <a:cs typeface="Arial"/>
              </a:rPr>
              <a:t>doi</a:t>
            </a:r>
            <a:r>
              <a:rPr lang="en-US" sz="800">
                <a:latin typeface="Arial"/>
                <a:cs typeface="Arial"/>
              </a:rPr>
              <a:t>: 10.1007/s42979-021-00487-x</a:t>
            </a:r>
            <a:endParaRPr lang="en-US">
              <a:latin typeface="Arial"/>
              <a:cs typeface="Arial"/>
            </a:endParaRPr>
          </a:p>
        </p:txBody>
      </p:sp>
    </p:spTree>
    <p:extLst>
      <p:ext uri="{BB962C8B-B14F-4D97-AF65-F5344CB8AC3E}">
        <p14:creationId xmlns:p14="http://schemas.microsoft.com/office/powerpoint/2010/main" val="1780682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1b) How are AAC models trained?</a:t>
            </a:r>
            <a:endParaRPr lang="en-US">
              <a:ea typeface="Verdana"/>
            </a:endParaRPr>
          </a:p>
        </p:txBody>
      </p:sp>
      <p:sp>
        <p:nvSpPr>
          <p:cNvPr id="3" name="Content Placeholder 2"/>
          <p:cNvSpPr>
            <a:spLocks noGrp="1"/>
          </p:cNvSpPr>
          <p:nvPr>
            <p:ph idx="1"/>
          </p:nvPr>
        </p:nvSpPr>
        <p:spPr>
          <a:xfrm>
            <a:off x="314848" y="1002628"/>
            <a:ext cx="3820886" cy="4725553"/>
          </a:xfrm>
        </p:spPr>
        <p:txBody>
          <a:bodyPr/>
          <a:lstStyle/>
          <a:p>
            <a:pPr marL="342265" indent="-342265"/>
            <a:r>
              <a:rPr lang="en-US" sz="2000" b="1"/>
              <a:t>Encoder-Decoder </a:t>
            </a:r>
            <a:r>
              <a:rPr lang="en-US" sz="2000"/>
              <a:t>architecture</a:t>
            </a:r>
            <a:endParaRPr lang="en-US" sz="2000">
              <a:solidFill>
                <a:srgbClr val="000099"/>
              </a:solidFill>
            </a:endParaRPr>
          </a:p>
          <a:p>
            <a:pPr marL="742315" lvl="1" indent="-285115"/>
            <a:r>
              <a:rPr lang="en-US" sz="1600" b="1"/>
              <a:t>Cross Entropy Loss</a:t>
            </a:r>
            <a:r>
              <a:rPr lang="en-US" sz="1600"/>
              <a:t> for caption generation </a:t>
            </a:r>
            <a:endParaRPr lang="en-US" sz="1600">
              <a:solidFill>
                <a:srgbClr val="000099"/>
              </a:solidFill>
            </a:endParaRPr>
          </a:p>
          <a:p>
            <a:pPr marL="742315" lvl="1" indent="-285115"/>
            <a:r>
              <a:rPr lang="en-US" sz="1600"/>
              <a:t>Loss from </a:t>
            </a:r>
            <a:r>
              <a:rPr lang="en-US" sz="1600" i="1"/>
              <a:t>supplementary objectives</a:t>
            </a:r>
            <a:r>
              <a:rPr lang="en-US" sz="1600" i="1">
                <a:solidFill>
                  <a:srgbClr val="000000"/>
                </a:solidFill>
              </a:rPr>
              <a:t> </a:t>
            </a:r>
            <a:r>
              <a:rPr lang="en-US" sz="1100" baseline="30000">
                <a:solidFill>
                  <a:srgbClr val="C00000"/>
                </a:solidFill>
              </a:rPr>
              <a:t>[66, 74, 75]</a:t>
            </a:r>
          </a:p>
          <a:p>
            <a:pPr marL="1142365" lvl="2" indent="-227965"/>
            <a:r>
              <a:rPr lang="en-US" sz="1600"/>
              <a:t>keyword estimation</a:t>
            </a:r>
            <a:endParaRPr lang="en-US"/>
          </a:p>
          <a:p>
            <a:pPr marL="1142365" lvl="2" indent="-227965"/>
            <a:r>
              <a:rPr lang="en-US" sz="1600"/>
              <a:t>sound event classification </a:t>
            </a:r>
            <a:endParaRPr lang="en-US" sz="1600" baseline="30000">
              <a:solidFill>
                <a:srgbClr val="C00000"/>
              </a:solidFill>
            </a:endParaRPr>
          </a:p>
          <a:p>
            <a:pPr marL="742315" lvl="1" indent="-285115"/>
            <a:endParaRPr lang="en-US"/>
          </a:p>
          <a:p>
            <a:pPr marL="742315" lvl="1" indent="-285115">
              <a:spcBef>
                <a:spcPts val="0"/>
              </a:spcBef>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a:xfrm>
            <a:off x="6553200" y="6245225"/>
            <a:ext cx="2133600" cy="476250"/>
          </a:xfrm>
        </p:spPr>
        <p:txBody>
          <a:bodyPr/>
          <a:lstStyle/>
          <a:p>
            <a:pPr>
              <a:defRPr/>
            </a:pPr>
            <a:fld id="{68687031-3A6D-4125-8D93-FCFF1AEFD90E}" type="slidenum">
              <a:rPr lang="en-SG" smtClean="0"/>
              <a:pPr>
                <a:defRPr/>
              </a:pPr>
              <a:t>14</a:t>
            </a:fld>
            <a:endParaRPr lang="en-SG"/>
          </a:p>
        </p:txBody>
      </p:sp>
      <p:pic>
        <p:nvPicPr>
          <p:cNvPr id="5" name="Picture 5" descr="Diagram&#10;&#10;Description automatically generated">
            <a:extLst>
              <a:ext uri="{FF2B5EF4-FFF2-40B4-BE49-F238E27FC236}">
                <a16:creationId xmlns:a16="http://schemas.microsoft.com/office/drawing/2014/main" id="{C960A30A-9ACE-7B41-E158-EA610B9697C6}"/>
              </a:ext>
            </a:extLst>
          </p:cNvPr>
          <p:cNvPicPr>
            <a:picLocks noChangeAspect="1"/>
          </p:cNvPicPr>
          <p:nvPr/>
        </p:nvPicPr>
        <p:blipFill>
          <a:blip r:embed="rId3"/>
          <a:stretch>
            <a:fillRect/>
          </a:stretch>
        </p:blipFill>
        <p:spPr>
          <a:xfrm>
            <a:off x="4138981" y="1000785"/>
            <a:ext cx="4937759" cy="4629632"/>
          </a:xfrm>
          <a:prstGeom prst="rect">
            <a:avLst/>
          </a:prstGeom>
        </p:spPr>
      </p:pic>
      <p:sp>
        <p:nvSpPr>
          <p:cNvPr id="6" name="TextBox 5">
            <a:extLst>
              <a:ext uri="{FF2B5EF4-FFF2-40B4-BE49-F238E27FC236}">
                <a16:creationId xmlns:a16="http://schemas.microsoft.com/office/drawing/2014/main" id="{D9755086-25C7-DB9B-E4E2-BE309C4B2CDE}"/>
              </a:ext>
            </a:extLst>
          </p:cNvPr>
          <p:cNvSpPr txBox="1"/>
          <p:nvPr/>
        </p:nvSpPr>
        <p:spPr>
          <a:xfrm>
            <a:off x="1691468" y="5390015"/>
            <a:ext cx="608301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Segoe UI"/>
              </a:rPr>
              <a:t>[66]</a:t>
            </a:r>
            <a:r>
              <a:rPr lang="en-US" sz="800">
                <a:solidFill>
                  <a:srgbClr val="000000"/>
                </a:solidFill>
                <a:latin typeface="Arial"/>
                <a:cs typeface="Segoe UI"/>
              </a:rPr>
              <a:t> </a:t>
            </a:r>
            <a:r>
              <a:rPr lang="en-US" sz="800">
                <a:solidFill>
                  <a:srgbClr val="000000"/>
                </a:solidFill>
                <a:latin typeface="Arial"/>
                <a:cs typeface="Arial"/>
              </a:rPr>
              <a:t>K. Chen, Y. Wu, Z. Wang, X. Zhang, F. Nian, S. Li, and X. Shao. Audio Captioning Based on Transformer and Pre-Trained CNN. In Proceedings of the Detection and Classification of Acoustic Scenes and Events 2020 Workshop (DCASE2020), pages 21–25, Tokyo, Japan, Nov. 2020.</a:t>
            </a:r>
            <a:br>
              <a:rPr lang="en-US" sz="800">
                <a:solidFill>
                  <a:srgbClr val="000000"/>
                </a:solidFill>
                <a:latin typeface="Arial"/>
                <a:cs typeface="Arial"/>
              </a:rPr>
            </a:br>
            <a:endParaRPr lang="en-US" sz="800">
              <a:solidFill>
                <a:srgbClr val="C00000"/>
              </a:solidFill>
              <a:latin typeface="Arial"/>
              <a:cs typeface="Arial"/>
            </a:endParaRPr>
          </a:p>
          <a:p>
            <a:r>
              <a:rPr lang="en-US" sz="800">
                <a:solidFill>
                  <a:srgbClr val="C00000"/>
                </a:solidFill>
                <a:latin typeface="Arial"/>
                <a:cs typeface="Segoe UI"/>
              </a:rPr>
              <a:t>[74]</a:t>
            </a:r>
            <a:r>
              <a:rPr lang="en-US" sz="800">
                <a:latin typeface="Arial"/>
                <a:cs typeface="Segoe UI"/>
              </a:rPr>
              <a:t> </a:t>
            </a:r>
            <a:r>
              <a:rPr lang="en-US" sz="800">
                <a:latin typeface="Arial"/>
                <a:cs typeface="Arial"/>
              </a:rPr>
              <a:t>Heinrich Dinkel and Kai Yu. Duration Robust Weakly Supervised Sound Event Detection. ICASSP 2020 - 2020 IEEE International Conference on Acoustics, Speech and Signal Processing (ICASSP), May 2020. </a:t>
            </a:r>
            <a:r>
              <a:rPr lang="en-US" sz="800" err="1">
                <a:latin typeface="Arial"/>
                <a:cs typeface="Arial"/>
              </a:rPr>
              <a:t>doi</a:t>
            </a:r>
            <a:r>
              <a:rPr lang="en-US" sz="800">
                <a:latin typeface="Arial"/>
                <a:cs typeface="Arial"/>
              </a:rPr>
              <a:t>: 10.1109/icassp40776.2020.9053459. URL http://dx.doi.org/10.1109/ ICASSP40776.2020.9053459.</a:t>
            </a:r>
            <a:br>
              <a:rPr lang="en-US" sz="800">
                <a:latin typeface="Arial"/>
                <a:cs typeface="Arial"/>
              </a:rPr>
            </a:br>
            <a:endParaRPr lang="en-US" sz="800">
              <a:latin typeface="Arial"/>
              <a:cs typeface="Arial"/>
            </a:endParaRPr>
          </a:p>
          <a:p>
            <a:r>
              <a:rPr lang="en-US" sz="800">
                <a:solidFill>
                  <a:srgbClr val="C00000"/>
                </a:solidFill>
                <a:latin typeface="Arial"/>
                <a:cs typeface="Segoe UI"/>
              </a:rPr>
              <a:t>[75] </a:t>
            </a:r>
            <a:r>
              <a:rPr lang="en-US" sz="800">
                <a:solidFill>
                  <a:srgbClr val="000000"/>
                </a:solidFill>
                <a:latin typeface="Arial"/>
                <a:cs typeface="Arial"/>
              </a:rPr>
              <a:t>Xinhao Mei, </a:t>
            </a:r>
            <a:r>
              <a:rPr lang="en-US" sz="800" err="1">
                <a:solidFill>
                  <a:srgbClr val="000000"/>
                </a:solidFill>
                <a:latin typeface="Arial"/>
                <a:cs typeface="Arial"/>
              </a:rPr>
              <a:t>Xubo</a:t>
            </a:r>
            <a:r>
              <a:rPr lang="en-US" sz="800">
                <a:solidFill>
                  <a:srgbClr val="000000"/>
                </a:solidFill>
                <a:latin typeface="Arial"/>
                <a:cs typeface="Arial"/>
              </a:rPr>
              <a:t> Liu, </a:t>
            </a:r>
            <a:r>
              <a:rPr lang="en-US" sz="800" err="1">
                <a:solidFill>
                  <a:srgbClr val="000000"/>
                </a:solidFill>
                <a:latin typeface="Arial"/>
                <a:cs typeface="Arial"/>
              </a:rPr>
              <a:t>Qiushi</a:t>
            </a:r>
            <a:r>
              <a:rPr lang="en-US" sz="800">
                <a:solidFill>
                  <a:srgbClr val="000000"/>
                </a:solidFill>
                <a:latin typeface="Arial"/>
                <a:cs typeface="Arial"/>
              </a:rPr>
              <a:t> Huang, Mark D. </a:t>
            </a:r>
            <a:r>
              <a:rPr lang="en-US" sz="800" err="1">
                <a:solidFill>
                  <a:srgbClr val="000000"/>
                </a:solidFill>
                <a:latin typeface="Arial"/>
                <a:cs typeface="Arial"/>
              </a:rPr>
              <a:t>Plumbley</a:t>
            </a:r>
            <a:r>
              <a:rPr lang="en-US" sz="800">
                <a:solidFill>
                  <a:srgbClr val="000000"/>
                </a:solidFill>
                <a:latin typeface="Arial"/>
                <a:cs typeface="Arial"/>
              </a:rPr>
              <a:t>, and </a:t>
            </a:r>
            <a:r>
              <a:rPr lang="en-US" sz="800" err="1">
                <a:solidFill>
                  <a:srgbClr val="000000"/>
                </a:solidFill>
                <a:latin typeface="Arial"/>
                <a:cs typeface="Arial"/>
              </a:rPr>
              <a:t>Wenwu</a:t>
            </a:r>
            <a:r>
              <a:rPr lang="en-US" sz="800">
                <a:solidFill>
                  <a:srgbClr val="000000"/>
                </a:solidFill>
                <a:latin typeface="Arial"/>
                <a:cs typeface="Arial"/>
              </a:rPr>
              <a:t> Wang. Audio Captioning Transformer. In Workshop on Detection and Classification of Acoustic Scenes and Events, 2021. URL https://api.semanticscholar. org/CorpusID:236154948.</a:t>
            </a:r>
          </a:p>
        </p:txBody>
      </p:sp>
    </p:spTree>
    <p:extLst>
      <p:ext uri="{BB962C8B-B14F-4D97-AF65-F5344CB8AC3E}">
        <p14:creationId xmlns:p14="http://schemas.microsoft.com/office/powerpoint/2010/main" val="252943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1c) Which datasets are used for audio captioning?</a:t>
            </a:r>
            <a:endParaRPr lang="en-US"/>
          </a:p>
        </p:txBody>
      </p:sp>
      <p:sp>
        <p:nvSpPr>
          <p:cNvPr id="3" name="Content Placeholder 2"/>
          <p:cNvSpPr>
            <a:spLocks noGrp="1"/>
          </p:cNvSpPr>
          <p:nvPr>
            <p:ph idx="1"/>
          </p:nvPr>
        </p:nvSpPr>
        <p:spPr>
          <a:xfrm>
            <a:off x="419519" y="1177469"/>
            <a:ext cx="8229600" cy="4725553"/>
          </a:xfrm>
        </p:spPr>
        <p:txBody>
          <a:bodyPr/>
          <a:lstStyle/>
          <a:p>
            <a:pPr marL="457200" lvl="1" indent="0">
              <a:buNone/>
            </a:pPr>
            <a:endParaRPr lang="en-US"/>
          </a:p>
          <a:p>
            <a:pPr marL="742315" lvl="1" indent="-285115">
              <a:spcBef>
                <a:spcPts val="0"/>
              </a:spcBef>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a:xfrm>
            <a:off x="6553200" y="6245225"/>
            <a:ext cx="2133600" cy="476250"/>
          </a:xfrm>
        </p:spPr>
        <p:txBody>
          <a:bodyPr/>
          <a:lstStyle/>
          <a:p>
            <a:pPr>
              <a:defRPr/>
            </a:pPr>
            <a:fld id="{68687031-3A6D-4125-8D93-FCFF1AEFD90E}" type="slidenum">
              <a:rPr lang="en-SG" smtClean="0"/>
              <a:pPr>
                <a:defRPr/>
              </a:pPr>
              <a:t>15</a:t>
            </a:fld>
            <a:endParaRPr lang="en-SG"/>
          </a:p>
        </p:txBody>
      </p:sp>
      <p:graphicFrame>
        <p:nvGraphicFramePr>
          <p:cNvPr id="7" name="Table 7">
            <a:extLst>
              <a:ext uri="{FF2B5EF4-FFF2-40B4-BE49-F238E27FC236}">
                <a16:creationId xmlns:a16="http://schemas.microsoft.com/office/drawing/2014/main" id="{261E1AC6-8F3C-B62C-FBFE-575D88297181}"/>
              </a:ext>
            </a:extLst>
          </p:cNvPr>
          <p:cNvGraphicFramePr>
            <a:graphicFrameLocks noGrp="1"/>
          </p:cNvGraphicFramePr>
          <p:nvPr>
            <p:extLst>
              <p:ext uri="{D42A27DB-BD31-4B8C-83A1-F6EECF244321}">
                <p14:modId xmlns:p14="http://schemas.microsoft.com/office/powerpoint/2010/main" val="1211541293"/>
              </p:ext>
            </p:extLst>
          </p:nvPr>
        </p:nvGraphicFramePr>
        <p:xfrm>
          <a:off x="267998" y="1631962"/>
          <a:ext cx="8606177" cy="3749040"/>
        </p:xfrm>
        <a:graphic>
          <a:graphicData uri="http://schemas.openxmlformats.org/drawingml/2006/table">
            <a:tbl>
              <a:tblPr firstRow="1" bandRow="1">
                <a:tableStyleId>{5C22544A-7EE6-4342-B048-85BDC9FD1C3A}</a:tableStyleId>
              </a:tblPr>
              <a:tblGrid>
                <a:gridCol w="2103756">
                  <a:extLst>
                    <a:ext uri="{9D8B030D-6E8A-4147-A177-3AD203B41FA5}">
                      <a16:colId xmlns:a16="http://schemas.microsoft.com/office/drawing/2014/main" val="4212065103"/>
                    </a:ext>
                  </a:extLst>
                </a:gridCol>
                <a:gridCol w="1670628">
                  <a:extLst>
                    <a:ext uri="{9D8B030D-6E8A-4147-A177-3AD203B41FA5}">
                      <a16:colId xmlns:a16="http://schemas.microsoft.com/office/drawing/2014/main" val="4238975560"/>
                    </a:ext>
                  </a:extLst>
                </a:gridCol>
                <a:gridCol w="1515941">
                  <a:extLst>
                    <a:ext uri="{9D8B030D-6E8A-4147-A177-3AD203B41FA5}">
                      <a16:colId xmlns:a16="http://schemas.microsoft.com/office/drawing/2014/main" val="3136297786"/>
                    </a:ext>
                  </a:extLst>
                </a:gridCol>
                <a:gridCol w="1505513">
                  <a:extLst>
                    <a:ext uri="{9D8B030D-6E8A-4147-A177-3AD203B41FA5}">
                      <a16:colId xmlns:a16="http://schemas.microsoft.com/office/drawing/2014/main" val="3045072180"/>
                    </a:ext>
                  </a:extLst>
                </a:gridCol>
                <a:gridCol w="1810339">
                  <a:extLst>
                    <a:ext uri="{9D8B030D-6E8A-4147-A177-3AD203B41FA5}">
                      <a16:colId xmlns:a16="http://schemas.microsoft.com/office/drawing/2014/main" val="3846029445"/>
                    </a:ext>
                  </a:extLst>
                </a:gridCol>
              </a:tblGrid>
              <a:tr h="870708">
                <a:tc>
                  <a:txBody>
                    <a:bodyPr/>
                    <a:lstStyle/>
                    <a:p>
                      <a:pPr lvl="0">
                        <a:buNone/>
                      </a:pPr>
                      <a:r>
                        <a:rPr lang="en-US"/>
                        <a:t>Dataset</a:t>
                      </a:r>
                    </a:p>
                  </a:txBody>
                  <a:tcPr/>
                </a:tc>
                <a:tc>
                  <a:txBody>
                    <a:bodyPr/>
                    <a:lstStyle/>
                    <a:p>
                      <a:r>
                        <a:rPr lang="en-US"/>
                        <a:t>Number of Samples</a:t>
                      </a:r>
                    </a:p>
                  </a:txBody>
                  <a:tcPr/>
                </a:tc>
                <a:tc>
                  <a:txBody>
                    <a:bodyPr/>
                    <a:lstStyle/>
                    <a:p>
                      <a:r>
                        <a:rPr lang="en-US"/>
                        <a:t>Audio length (s)</a:t>
                      </a:r>
                    </a:p>
                  </a:txBody>
                  <a:tcPr/>
                </a:tc>
                <a:tc>
                  <a:txBody>
                    <a:bodyPr/>
                    <a:lstStyle/>
                    <a:p>
                      <a:r>
                        <a:rPr lang="en-US"/>
                        <a:t>Number of </a:t>
                      </a:r>
                      <a:r>
                        <a:rPr lang="en-US" err="1"/>
                        <a:t>Arxiv</a:t>
                      </a:r>
                      <a:r>
                        <a:rPr lang="en-US"/>
                        <a:t> References</a:t>
                      </a:r>
                    </a:p>
                  </a:txBody>
                  <a:tcPr/>
                </a:tc>
                <a:tc>
                  <a:txBody>
                    <a:bodyPr/>
                    <a:lstStyle/>
                    <a:p>
                      <a:pPr lvl="0">
                        <a:buNone/>
                      </a:pPr>
                      <a:r>
                        <a:rPr lang="en-US"/>
                        <a:t>Content obtained from</a:t>
                      </a:r>
                    </a:p>
                  </a:txBody>
                  <a:tcPr/>
                </a:tc>
                <a:extLst>
                  <a:ext uri="{0D108BD9-81ED-4DB2-BD59-A6C34878D82A}">
                    <a16:rowId xmlns:a16="http://schemas.microsoft.com/office/drawing/2014/main" val="2007601576"/>
                  </a:ext>
                </a:extLst>
              </a:tr>
              <a:tr h="609498">
                <a:tc>
                  <a:txBody>
                    <a:bodyPr/>
                    <a:lstStyle/>
                    <a:p>
                      <a:r>
                        <a:rPr lang="en-US" b="1"/>
                        <a:t>Clotho Dataset </a:t>
                      </a:r>
                      <a:r>
                        <a:rPr lang="en-US" b="0">
                          <a:solidFill>
                            <a:srgbClr val="C00000"/>
                          </a:solidFill>
                        </a:rPr>
                        <a:t>[83]</a:t>
                      </a:r>
                    </a:p>
                  </a:txBody>
                  <a:tcPr/>
                </a:tc>
                <a:tc>
                  <a:txBody>
                    <a:bodyPr/>
                    <a:lstStyle/>
                    <a:p>
                      <a:r>
                        <a:rPr lang="en-US"/>
                        <a:t>4981</a:t>
                      </a:r>
                    </a:p>
                  </a:txBody>
                  <a:tcPr/>
                </a:tc>
                <a:tc>
                  <a:txBody>
                    <a:bodyPr/>
                    <a:lstStyle/>
                    <a:p>
                      <a:r>
                        <a:rPr lang="en-US"/>
                        <a:t>15-30</a:t>
                      </a:r>
                    </a:p>
                  </a:txBody>
                  <a:tcPr/>
                </a:tc>
                <a:tc>
                  <a:txBody>
                    <a:bodyPr/>
                    <a:lstStyle/>
                    <a:p>
                      <a:r>
                        <a:rPr lang="en-US"/>
                        <a:t>26</a:t>
                      </a:r>
                    </a:p>
                  </a:txBody>
                  <a:tcPr/>
                </a:tc>
                <a:tc>
                  <a:txBody>
                    <a:bodyPr/>
                    <a:lstStyle/>
                    <a:p>
                      <a:pPr lvl="0">
                        <a:buNone/>
                      </a:pPr>
                      <a:r>
                        <a:rPr lang="en-US"/>
                        <a:t>freesound.org (open ended)</a:t>
                      </a:r>
                      <a:endParaRPr lang="en-US" err="1"/>
                    </a:p>
                  </a:txBody>
                  <a:tcPr/>
                </a:tc>
                <a:extLst>
                  <a:ext uri="{0D108BD9-81ED-4DB2-BD59-A6C34878D82A}">
                    <a16:rowId xmlns:a16="http://schemas.microsoft.com/office/drawing/2014/main" val="3596470037"/>
                  </a:ext>
                </a:extLst>
              </a:tr>
              <a:tr h="597059">
                <a:tc>
                  <a:txBody>
                    <a:bodyPr/>
                    <a:lstStyle/>
                    <a:p>
                      <a:r>
                        <a:rPr lang="en-US" err="1"/>
                        <a:t>Audiocaps</a:t>
                      </a:r>
                      <a:r>
                        <a:rPr lang="en-US"/>
                        <a:t> </a:t>
                      </a:r>
                      <a:r>
                        <a:rPr lang="en-US">
                          <a:solidFill>
                            <a:srgbClr val="C00000"/>
                          </a:solidFill>
                        </a:rPr>
                        <a:t>[82]</a:t>
                      </a:r>
                      <a:endParaRPr lang="en-US" err="1">
                        <a:solidFill>
                          <a:srgbClr val="C00000"/>
                        </a:solidFill>
                      </a:endParaRPr>
                    </a:p>
                  </a:txBody>
                  <a:tcPr/>
                </a:tc>
                <a:tc>
                  <a:txBody>
                    <a:bodyPr/>
                    <a:lstStyle/>
                    <a:p>
                      <a:r>
                        <a:rPr lang="en-US"/>
                        <a:t>46000</a:t>
                      </a:r>
                    </a:p>
                  </a:txBody>
                  <a:tcPr/>
                </a:tc>
                <a:tc>
                  <a:txBody>
                    <a:bodyPr/>
                    <a:lstStyle/>
                    <a:p>
                      <a:r>
                        <a:rPr lang="en-US"/>
                        <a:t>10</a:t>
                      </a:r>
                    </a:p>
                  </a:txBody>
                  <a:tcPr/>
                </a:tc>
                <a:tc>
                  <a:txBody>
                    <a:bodyPr/>
                    <a:lstStyle/>
                    <a:p>
                      <a:r>
                        <a:rPr lang="en-US"/>
                        <a:t>17</a:t>
                      </a:r>
                    </a:p>
                  </a:txBody>
                  <a:tcPr/>
                </a:tc>
                <a:tc>
                  <a:txBody>
                    <a:bodyPr/>
                    <a:lstStyle/>
                    <a:p>
                      <a:pPr lvl="0">
                        <a:buNone/>
                      </a:pPr>
                      <a:r>
                        <a:rPr lang="en-US" err="1"/>
                        <a:t>Audioset</a:t>
                      </a:r>
                      <a:r>
                        <a:rPr lang="en-US"/>
                        <a:t> </a:t>
                      </a:r>
                      <a:r>
                        <a:rPr lang="en-US" sz="1800" b="0" i="0" u="none" strike="noStrike" noProof="0">
                          <a:solidFill>
                            <a:srgbClr val="C00000"/>
                          </a:solidFill>
                          <a:latin typeface="Arial"/>
                        </a:rPr>
                        <a:t>[19]</a:t>
                      </a:r>
                      <a:br>
                        <a:rPr lang="en-US"/>
                      </a:br>
                      <a:r>
                        <a:rPr lang="en-US"/>
                        <a:t>(sound events)</a:t>
                      </a:r>
                    </a:p>
                  </a:txBody>
                  <a:tcPr/>
                </a:tc>
                <a:extLst>
                  <a:ext uri="{0D108BD9-81ED-4DB2-BD59-A6C34878D82A}">
                    <a16:rowId xmlns:a16="http://schemas.microsoft.com/office/drawing/2014/main" val="1630204848"/>
                  </a:ext>
                </a:extLst>
              </a:tr>
              <a:tr h="609498">
                <a:tc>
                  <a:txBody>
                    <a:bodyPr/>
                    <a:lstStyle/>
                    <a:p>
                      <a:r>
                        <a:rPr lang="en-US"/>
                        <a:t>Hospital Scene </a:t>
                      </a:r>
                      <a:r>
                        <a:rPr lang="en-US">
                          <a:solidFill>
                            <a:srgbClr val="C00000"/>
                          </a:solidFill>
                        </a:rPr>
                        <a:t>[72]</a:t>
                      </a:r>
                    </a:p>
                  </a:txBody>
                  <a:tcPr/>
                </a:tc>
                <a:tc>
                  <a:txBody>
                    <a:bodyPr/>
                    <a:lstStyle/>
                    <a:p>
                      <a:r>
                        <a:rPr lang="en-US"/>
                        <a:t>3709</a:t>
                      </a:r>
                    </a:p>
                  </a:txBody>
                  <a:tcPr/>
                </a:tc>
                <a:tc>
                  <a:txBody>
                    <a:bodyPr/>
                    <a:lstStyle/>
                    <a:p>
                      <a:r>
                        <a:rPr lang="en-US"/>
                        <a:t>10</a:t>
                      </a:r>
                    </a:p>
                  </a:txBody>
                  <a:tcPr/>
                </a:tc>
                <a:tc>
                  <a:txBody>
                    <a:bodyPr/>
                    <a:lstStyle/>
                    <a:p>
                      <a:r>
                        <a:rPr lang="en-US"/>
                        <a:t>1</a:t>
                      </a:r>
                    </a:p>
                  </a:txBody>
                  <a:tcPr/>
                </a:tc>
                <a:tc>
                  <a:txBody>
                    <a:bodyPr/>
                    <a:lstStyle/>
                    <a:p>
                      <a:pPr lvl="0">
                        <a:buNone/>
                      </a:pPr>
                      <a:r>
                        <a:rPr lang="en-US"/>
                        <a:t>Hospital video clips in Mandarin</a:t>
                      </a:r>
                      <a:endParaRPr lang="en-US" err="1"/>
                    </a:p>
                  </a:txBody>
                  <a:tcPr/>
                </a:tc>
                <a:extLst>
                  <a:ext uri="{0D108BD9-81ED-4DB2-BD59-A6C34878D82A}">
                    <a16:rowId xmlns:a16="http://schemas.microsoft.com/office/drawing/2014/main" val="2133579435"/>
                  </a:ext>
                </a:extLst>
              </a:tr>
              <a:tr h="597059">
                <a:tc>
                  <a:txBody>
                    <a:bodyPr/>
                    <a:lstStyle/>
                    <a:p>
                      <a:r>
                        <a:rPr lang="en-US"/>
                        <a:t>Car Scene </a:t>
                      </a:r>
                      <a:r>
                        <a:rPr lang="en-US">
                          <a:solidFill>
                            <a:srgbClr val="C00000"/>
                          </a:solidFill>
                        </a:rPr>
                        <a:t>[72]</a:t>
                      </a:r>
                    </a:p>
                  </a:txBody>
                  <a:tcPr/>
                </a:tc>
                <a:tc>
                  <a:txBody>
                    <a:bodyPr/>
                    <a:lstStyle/>
                    <a:p>
                      <a:r>
                        <a:rPr lang="en-US"/>
                        <a:t>3602</a:t>
                      </a:r>
                    </a:p>
                  </a:txBody>
                  <a:tcPr/>
                </a:tc>
                <a:tc>
                  <a:txBody>
                    <a:bodyPr/>
                    <a:lstStyle/>
                    <a:p>
                      <a:r>
                        <a:rPr lang="en-US"/>
                        <a:t>10</a:t>
                      </a:r>
                    </a:p>
                  </a:txBody>
                  <a:tcPr/>
                </a:tc>
                <a:tc>
                  <a:txBody>
                    <a:bodyPr/>
                    <a:lstStyle/>
                    <a:p>
                      <a:r>
                        <a:rPr lang="en-US"/>
                        <a:t>1</a:t>
                      </a:r>
                    </a:p>
                  </a:txBody>
                  <a:tcPr/>
                </a:tc>
                <a:tc>
                  <a:txBody>
                    <a:bodyPr/>
                    <a:lstStyle/>
                    <a:p>
                      <a:pPr lvl="0">
                        <a:buNone/>
                      </a:pPr>
                      <a:r>
                        <a:rPr lang="en-US"/>
                        <a:t>Car video clips in Mandarin</a:t>
                      </a:r>
                    </a:p>
                  </a:txBody>
                  <a:tcPr/>
                </a:tc>
                <a:extLst>
                  <a:ext uri="{0D108BD9-81ED-4DB2-BD59-A6C34878D82A}">
                    <a16:rowId xmlns:a16="http://schemas.microsoft.com/office/drawing/2014/main" val="1931403570"/>
                  </a:ext>
                </a:extLst>
              </a:tr>
            </a:tbl>
          </a:graphicData>
        </a:graphic>
      </p:graphicFrame>
      <p:sp>
        <p:nvSpPr>
          <p:cNvPr id="6" name="TextBox 5">
            <a:extLst>
              <a:ext uri="{FF2B5EF4-FFF2-40B4-BE49-F238E27FC236}">
                <a16:creationId xmlns:a16="http://schemas.microsoft.com/office/drawing/2014/main" id="{D1B1C54D-086C-546F-88B1-10053E37C40B}"/>
              </a:ext>
            </a:extLst>
          </p:cNvPr>
          <p:cNvSpPr txBox="1"/>
          <p:nvPr/>
        </p:nvSpPr>
        <p:spPr>
          <a:xfrm>
            <a:off x="1625529" y="5351479"/>
            <a:ext cx="6690525"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[83]</a:t>
            </a:r>
            <a:r>
              <a:rPr lang="en-US" sz="800">
                <a:latin typeface="Arial"/>
                <a:cs typeface="Arial"/>
              </a:rPr>
              <a:t> Konstantinos Drossos, Samuel Lipping, and Tuomas Virtanen. Clotho: an Audio Captioning Dataset. In ICASSP 2020 - 2020 IEEE International Conference on Acoustics, Speech and Signal Processing (ICASSP), pages 736– 740, 2020. </a:t>
            </a:r>
            <a:r>
              <a:rPr lang="en-US" sz="800" err="1">
                <a:latin typeface="Arial"/>
                <a:cs typeface="Arial"/>
              </a:rPr>
              <a:t>doi</a:t>
            </a:r>
            <a:r>
              <a:rPr lang="en-US" sz="800">
                <a:latin typeface="Arial"/>
                <a:cs typeface="Arial"/>
              </a:rPr>
              <a:t>: 10.1109/ICASSP40776.2020.9052990</a:t>
            </a:r>
            <a:br>
              <a:rPr lang="en-US" sz="800">
                <a:latin typeface="Arial"/>
                <a:cs typeface="Arial"/>
              </a:rPr>
            </a:br>
            <a:endParaRPr lang="en-US" sz="800">
              <a:latin typeface="Arial"/>
              <a:cs typeface="Arial"/>
            </a:endParaRPr>
          </a:p>
          <a:p>
            <a:r>
              <a:rPr lang="en-US" sz="800">
                <a:solidFill>
                  <a:srgbClr val="C00000"/>
                </a:solidFill>
                <a:latin typeface="Arial"/>
                <a:cs typeface="Arial"/>
              </a:rPr>
              <a:t>[82]</a:t>
            </a:r>
            <a:r>
              <a:rPr lang="en-US" sz="800">
                <a:latin typeface="Arial"/>
                <a:cs typeface="Arial"/>
              </a:rPr>
              <a:t> Chris </a:t>
            </a:r>
            <a:r>
              <a:rPr lang="en-US" sz="800" err="1">
                <a:latin typeface="Arial"/>
                <a:cs typeface="Arial"/>
              </a:rPr>
              <a:t>Dongjoo</a:t>
            </a:r>
            <a:r>
              <a:rPr lang="en-US" sz="800">
                <a:latin typeface="Arial"/>
                <a:cs typeface="Arial"/>
              </a:rPr>
              <a:t> Kim, </a:t>
            </a:r>
            <a:r>
              <a:rPr lang="en-US" sz="800" err="1">
                <a:latin typeface="Arial"/>
                <a:cs typeface="Arial"/>
              </a:rPr>
              <a:t>Byeongchang</a:t>
            </a:r>
            <a:r>
              <a:rPr lang="en-US" sz="800">
                <a:latin typeface="Arial"/>
                <a:cs typeface="Arial"/>
              </a:rPr>
              <a:t> Kim, Hyunmin Lee, and </a:t>
            </a:r>
            <a:r>
              <a:rPr lang="en-US" sz="800" err="1">
                <a:latin typeface="Arial"/>
                <a:cs typeface="Arial"/>
              </a:rPr>
              <a:t>Gunhee</a:t>
            </a:r>
            <a:r>
              <a:rPr lang="en-US" sz="800">
                <a:latin typeface="Arial"/>
                <a:cs typeface="Arial"/>
              </a:rPr>
              <a:t> Kim. </a:t>
            </a:r>
            <a:r>
              <a:rPr lang="en-US" sz="800" err="1">
                <a:latin typeface="Arial"/>
                <a:cs typeface="Arial"/>
              </a:rPr>
              <a:t>AudioCaps</a:t>
            </a:r>
            <a:r>
              <a:rPr lang="en-US" sz="800">
                <a:latin typeface="Arial"/>
                <a:cs typeface="Arial"/>
              </a:rPr>
              <a:t>: Generating Captions for Audios in The Wild. In Proceedings of the 2019 Conference of the North American Chapter of the Association for Computational Linguistics: Human Language Technologies, Volume 1 (Long and Short Papers), pages 119–132, Minneapolis, Minnesota, June 2019. Association for Computational Linguistics. </a:t>
            </a:r>
            <a:r>
              <a:rPr lang="en-US" sz="800" err="1">
                <a:latin typeface="Arial"/>
                <a:cs typeface="Arial"/>
              </a:rPr>
              <a:t>doi</a:t>
            </a:r>
            <a:r>
              <a:rPr lang="en-US" sz="800">
                <a:latin typeface="Arial"/>
                <a:cs typeface="Arial"/>
              </a:rPr>
              <a:t>: 10.18653/v1/N19-1011.</a:t>
            </a:r>
            <a:endParaRPr lang="en-US" sz="800"/>
          </a:p>
          <a:p>
            <a:br>
              <a:rPr lang="en-US" sz="800">
                <a:solidFill>
                  <a:srgbClr val="C00000"/>
                </a:solidFill>
                <a:latin typeface="Arial"/>
                <a:cs typeface="Arial"/>
              </a:rPr>
            </a:br>
            <a:r>
              <a:rPr lang="en-US" sz="800">
                <a:solidFill>
                  <a:srgbClr val="C00000"/>
                </a:solidFill>
                <a:latin typeface="Arial"/>
                <a:cs typeface="Arial"/>
              </a:rPr>
              <a:t>[72] </a:t>
            </a:r>
            <a:r>
              <a:rPr lang="en-US" sz="800" err="1">
                <a:latin typeface="Arial"/>
                <a:cs typeface="Arial"/>
              </a:rPr>
              <a:t>Xuenan</a:t>
            </a:r>
            <a:r>
              <a:rPr lang="en-US" sz="800">
                <a:latin typeface="Arial"/>
                <a:cs typeface="Arial"/>
              </a:rPr>
              <a:t> Xu, Heinrich Dinkel, </a:t>
            </a:r>
            <a:r>
              <a:rPr lang="en-US" sz="800" err="1">
                <a:latin typeface="Arial"/>
                <a:cs typeface="Arial"/>
              </a:rPr>
              <a:t>Mengyue</a:t>
            </a:r>
            <a:r>
              <a:rPr lang="en-US" sz="800">
                <a:latin typeface="Arial"/>
                <a:cs typeface="Arial"/>
              </a:rPr>
              <a:t> Wu, and Kai Yu. Audio Caption in a Car Setting with a Sentence-Level Loss. In 2021 12th International Symposium on Chinese Spoken Language Processing (ISCSLP), pages 1–5, 2021. </a:t>
            </a:r>
            <a:r>
              <a:rPr lang="en-US" sz="800" err="1">
                <a:latin typeface="Arial"/>
                <a:cs typeface="Arial"/>
              </a:rPr>
              <a:t>doi</a:t>
            </a:r>
            <a:r>
              <a:rPr lang="en-US" sz="800">
                <a:latin typeface="Arial"/>
                <a:cs typeface="Arial"/>
              </a:rPr>
              <a:t>: 10.1109/ISCSLP49672.2021.9362117</a:t>
            </a:r>
            <a:endParaRPr lang="en-US" sz="800"/>
          </a:p>
        </p:txBody>
      </p:sp>
    </p:spTree>
    <p:extLst>
      <p:ext uri="{BB962C8B-B14F-4D97-AF65-F5344CB8AC3E}">
        <p14:creationId xmlns:p14="http://schemas.microsoft.com/office/powerpoint/2010/main" val="3671821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1c) What audio encoders are used for AAC?</a:t>
            </a:r>
            <a:endParaRPr lang="en-US"/>
          </a:p>
        </p:txBody>
      </p:sp>
      <p:sp>
        <p:nvSpPr>
          <p:cNvPr id="3" name="Content Placeholder 2"/>
          <p:cNvSpPr>
            <a:spLocks noGrp="1"/>
          </p:cNvSpPr>
          <p:nvPr>
            <p:ph idx="1"/>
          </p:nvPr>
        </p:nvSpPr>
        <p:spPr>
          <a:xfrm>
            <a:off x="281354" y="1011044"/>
            <a:ext cx="8229600" cy="4725553"/>
          </a:xfrm>
        </p:spPr>
        <p:txBody>
          <a:bodyPr/>
          <a:lstStyle/>
          <a:p>
            <a:pPr marL="457200" lvl="1" indent="0">
              <a:buNone/>
            </a:pPr>
            <a:endParaRPr lang="en-US"/>
          </a:p>
          <a:p>
            <a:pPr marL="742315" lvl="1" indent="-285115"/>
            <a:endParaRPr lang="en-US"/>
          </a:p>
          <a:p>
            <a:pPr marL="742315" lvl="1" indent="-285115">
              <a:spcBef>
                <a:spcPts val="0"/>
              </a:spcBef>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a:xfrm>
            <a:off x="6553200" y="6245225"/>
            <a:ext cx="2133600" cy="476250"/>
          </a:xfrm>
        </p:spPr>
        <p:txBody>
          <a:bodyPr/>
          <a:lstStyle/>
          <a:p>
            <a:pPr>
              <a:defRPr/>
            </a:pPr>
            <a:fld id="{68687031-3A6D-4125-8D93-FCFF1AEFD90E}" type="slidenum">
              <a:rPr lang="en-SG" smtClean="0"/>
              <a:pPr>
                <a:defRPr/>
              </a:pPr>
              <a:t>16</a:t>
            </a:fld>
            <a:endParaRPr lang="en-SG"/>
          </a:p>
        </p:txBody>
      </p:sp>
      <p:pic>
        <p:nvPicPr>
          <p:cNvPr id="6" name="Picture 5" descr="A diagram of audio encoders&#10;&#10;Description automatically generated">
            <a:extLst>
              <a:ext uri="{FF2B5EF4-FFF2-40B4-BE49-F238E27FC236}">
                <a16:creationId xmlns:a16="http://schemas.microsoft.com/office/drawing/2014/main" id="{120C3BAE-33D9-FC00-FD90-3D4D1059AF2F}"/>
              </a:ext>
            </a:extLst>
          </p:cNvPr>
          <p:cNvPicPr>
            <a:picLocks noChangeAspect="1"/>
          </p:cNvPicPr>
          <p:nvPr/>
        </p:nvPicPr>
        <p:blipFill>
          <a:blip r:embed="rId3"/>
          <a:stretch>
            <a:fillRect/>
          </a:stretch>
        </p:blipFill>
        <p:spPr>
          <a:xfrm>
            <a:off x="150097" y="1577710"/>
            <a:ext cx="5225247" cy="4503514"/>
          </a:xfrm>
          <a:prstGeom prst="rect">
            <a:avLst/>
          </a:prstGeom>
        </p:spPr>
      </p:pic>
      <p:sp>
        <p:nvSpPr>
          <p:cNvPr id="5" name="TextBox 4">
            <a:extLst>
              <a:ext uri="{FF2B5EF4-FFF2-40B4-BE49-F238E27FC236}">
                <a16:creationId xmlns:a16="http://schemas.microsoft.com/office/drawing/2014/main" id="{4432078D-55D2-256F-FC16-B52328A7B9A5}"/>
              </a:ext>
            </a:extLst>
          </p:cNvPr>
          <p:cNvSpPr txBox="1"/>
          <p:nvPr/>
        </p:nvSpPr>
        <p:spPr>
          <a:xfrm>
            <a:off x="5342583" y="1458267"/>
            <a:ext cx="3881175"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Segoe UI"/>
              </a:rPr>
              <a:t>[4]</a:t>
            </a:r>
            <a:r>
              <a:rPr lang="en-US" sz="800">
                <a:latin typeface="Arial"/>
                <a:cs typeface="Segoe UI"/>
              </a:rPr>
              <a:t> </a:t>
            </a:r>
            <a:r>
              <a:rPr lang="en-US" sz="800" err="1">
                <a:latin typeface="Arial"/>
                <a:cs typeface="Arial"/>
              </a:rPr>
              <a:t>Qiuqiang</a:t>
            </a:r>
            <a:r>
              <a:rPr lang="en-US" sz="800">
                <a:latin typeface="Arial"/>
                <a:cs typeface="Arial"/>
              </a:rPr>
              <a:t> Kong, Yin Cao, Turab Iqbal, Yuxuan Wang, </a:t>
            </a:r>
            <a:r>
              <a:rPr lang="en-US" sz="800" err="1">
                <a:latin typeface="Arial"/>
                <a:cs typeface="Arial"/>
              </a:rPr>
              <a:t>Wenwu</a:t>
            </a:r>
            <a:r>
              <a:rPr lang="en-US" sz="800">
                <a:latin typeface="Arial"/>
                <a:cs typeface="Arial"/>
              </a:rPr>
              <a:t> Wang, and Mark D. </a:t>
            </a:r>
            <a:r>
              <a:rPr lang="en-US" sz="800" err="1">
                <a:latin typeface="Arial"/>
                <a:cs typeface="Arial"/>
              </a:rPr>
              <a:t>Plumbley</a:t>
            </a:r>
            <a:r>
              <a:rPr lang="en-US" sz="800">
                <a:latin typeface="Arial"/>
                <a:cs typeface="Arial"/>
              </a:rPr>
              <a:t>. PANNs: Large-Scale Pretrained Audio Neural Networks for Audio Pattern Recognition. IEEE/ACM Transactions on Audio, Speech, and Language Processing, 28:2880–2894, 2020. </a:t>
            </a:r>
            <a:r>
              <a:rPr lang="en-US" sz="800" err="1">
                <a:latin typeface="Arial"/>
                <a:cs typeface="Arial"/>
              </a:rPr>
              <a:t>doi</a:t>
            </a:r>
            <a:r>
              <a:rPr lang="en-US" sz="800">
                <a:latin typeface="Arial"/>
                <a:cs typeface="Arial"/>
              </a:rPr>
              <a:t>: 10.1109/TASLP.2020. 3030497</a:t>
            </a:r>
            <a:br>
              <a:rPr lang="en-US" sz="800">
                <a:latin typeface="Arial"/>
                <a:cs typeface="Arial"/>
              </a:rPr>
            </a:br>
            <a:endParaRPr lang="en-US" sz="800">
              <a:cs typeface="Segoe UI"/>
            </a:endParaRPr>
          </a:p>
          <a:p>
            <a:r>
              <a:rPr lang="en-US" sz="800">
                <a:solidFill>
                  <a:srgbClr val="C00000"/>
                </a:solidFill>
                <a:latin typeface="Arial"/>
                <a:cs typeface="Segoe UI"/>
              </a:rPr>
              <a:t>[55]</a:t>
            </a:r>
            <a:r>
              <a:rPr lang="en-US" sz="800">
                <a:latin typeface="Arial"/>
                <a:cs typeface="Segoe UI"/>
              </a:rPr>
              <a:t> </a:t>
            </a:r>
            <a:r>
              <a:rPr lang="en-US" sz="800">
                <a:latin typeface="Arial"/>
                <a:cs typeface="Arial"/>
              </a:rPr>
              <a:t>Shawn Hershey, Sourish Chaudhuri, Daniel P. W. Ellis, Jort F. </a:t>
            </a:r>
            <a:r>
              <a:rPr lang="en-US" sz="800" err="1">
                <a:latin typeface="Arial"/>
                <a:cs typeface="Arial"/>
              </a:rPr>
              <a:t>Gemmeke</a:t>
            </a:r>
            <a:r>
              <a:rPr lang="en-US" sz="800">
                <a:latin typeface="Arial"/>
                <a:cs typeface="Arial"/>
              </a:rPr>
              <a:t>, Aren Jansen, R. Channing Moore, Manoj </a:t>
            </a:r>
            <a:r>
              <a:rPr lang="en-US" sz="800" err="1">
                <a:latin typeface="Arial"/>
                <a:cs typeface="Arial"/>
              </a:rPr>
              <a:t>Plakal</a:t>
            </a:r>
            <a:r>
              <a:rPr lang="en-US" sz="800">
                <a:latin typeface="Arial"/>
                <a:cs typeface="Arial"/>
              </a:rPr>
              <a:t>, Devin Platt, Rif A. </a:t>
            </a:r>
            <a:r>
              <a:rPr lang="en-US" sz="800" err="1">
                <a:latin typeface="Arial"/>
                <a:cs typeface="Arial"/>
              </a:rPr>
              <a:t>Saurous</a:t>
            </a:r>
            <a:r>
              <a:rPr lang="en-US" sz="800">
                <a:latin typeface="Arial"/>
                <a:cs typeface="Arial"/>
              </a:rPr>
              <a:t>, Bryan Seybold, Malcolm Slaney, Ron J. Weiss, and Kevin Wilson. CNN architectures for large-scale audio classification. In 2017 IEEE International Conference on Acoustics, Speech and Signal Processing (ICASSP), pages 131– 135, 2017. </a:t>
            </a:r>
            <a:r>
              <a:rPr lang="en-US" sz="800" err="1">
                <a:latin typeface="Arial"/>
                <a:cs typeface="Arial"/>
              </a:rPr>
              <a:t>doi</a:t>
            </a:r>
            <a:r>
              <a:rPr lang="en-US" sz="800">
                <a:latin typeface="Arial"/>
                <a:cs typeface="Arial"/>
              </a:rPr>
              <a:t>: 10.1109/ICASSP.2017.7952132.</a:t>
            </a:r>
            <a:br>
              <a:rPr lang="en-US" sz="800">
                <a:latin typeface="Arial"/>
                <a:cs typeface="Arial"/>
              </a:rPr>
            </a:br>
            <a:endParaRPr lang="en-US" sz="800">
              <a:latin typeface="Arial"/>
              <a:cs typeface="Arial"/>
            </a:endParaRPr>
          </a:p>
          <a:p>
            <a:r>
              <a:rPr lang="en-US" sz="800">
                <a:solidFill>
                  <a:srgbClr val="C00000"/>
                </a:solidFill>
                <a:latin typeface="Arial"/>
                <a:cs typeface="Segoe UI"/>
              </a:rPr>
              <a:t>[53] </a:t>
            </a:r>
            <a:r>
              <a:rPr lang="en-US" sz="800">
                <a:solidFill>
                  <a:srgbClr val="000000"/>
                </a:solidFill>
                <a:latin typeface="Arial"/>
                <a:cs typeface="Arial"/>
              </a:rPr>
              <a:t>Wei-Ning Hsu, Benjamin Bolte, Yao-Hung Hubert Tsai, Kushal Lakhotia, Ruslan </a:t>
            </a:r>
            <a:r>
              <a:rPr lang="en-US" sz="800" err="1">
                <a:solidFill>
                  <a:srgbClr val="000000"/>
                </a:solidFill>
                <a:latin typeface="Arial"/>
                <a:cs typeface="Arial"/>
              </a:rPr>
              <a:t>Salakhutdinov</a:t>
            </a:r>
            <a:r>
              <a:rPr lang="en-US" sz="800">
                <a:solidFill>
                  <a:srgbClr val="000000"/>
                </a:solidFill>
                <a:latin typeface="Arial"/>
                <a:cs typeface="Arial"/>
              </a:rPr>
              <a:t>, and Abdel </a:t>
            </a:r>
            <a:r>
              <a:rPr lang="en-US" sz="800" err="1">
                <a:solidFill>
                  <a:srgbClr val="000000"/>
                </a:solidFill>
                <a:latin typeface="Arial"/>
                <a:cs typeface="Arial"/>
              </a:rPr>
              <a:t>rahman</a:t>
            </a:r>
            <a:r>
              <a:rPr lang="en-US" sz="800">
                <a:solidFill>
                  <a:srgbClr val="000000"/>
                </a:solidFill>
                <a:latin typeface="Arial"/>
                <a:cs typeface="Arial"/>
              </a:rPr>
              <a:t> Mohamed. Hubert: Self supervised speech representation learning by masked prediction of hidden units. IEEE/ACM Transactions on Audio, Speech, and Language Processing, 29:3451–3460, 2021. </a:t>
            </a:r>
            <a:br>
              <a:rPr lang="en-US" sz="800">
                <a:solidFill>
                  <a:srgbClr val="000000"/>
                </a:solidFill>
                <a:latin typeface="Arial"/>
                <a:cs typeface="Arial"/>
              </a:rPr>
            </a:br>
            <a:endParaRPr lang="en-US" sz="800">
              <a:solidFill>
                <a:srgbClr val="000000"/>
              </a:solidFill>
              <a:latin typeface="Arial"/>
              <a:cs typeface="Arial"/>
            </a:endParaRPr>
          </a:p>
          <a:p>
            <a:r>
              <a:rPr lang="en-US" sz="800">
                <a:solidFill>
                  <a:srgbClr val="C00000"/>
                </a:solidFill>
                <a:latin typeface="Arial"/>
                <a:cs typeface="Arial"/>
              </a:rPr>
              <a:t>[54]</a:t>
            </a:r>
            <a:r>
              <a:rPr lang="en-US" sz="800">
                <a:solidFill>
                  <a:srgbClr val="000000"/>
                </a:solidFill>
                <a:latin typeface="Arial"/>
                <a:cs typeface="Arial"/>
              </a:rPr>
              <a:t> Alexei </a:t>
            </a:r>
            <a:r>
              <a:rPr lang="en-US" sz="800" err="1">
                <a:solidFill>
                  <a:srgbClr val="000000"/>
                </a:solidFill>
                <a:latin typeface="Arial"/>
                <a:cs typeface="Arial"/>
              </a:rPr>
              <a:t>Baevski</a:t>
            </a:r>
            <a:r>
              <a:rPr lang="en-US" sz="800">
                <a:solidFill>
                  <a:srgbClr val="000000"/>
                </a:solidFill>
                <a:latin typeface="Arial"/>
                <a:cs typeface="Arial"/>
              </a:rPr>
              <a:t>, Yuhao Zhou, Abdelrahman Mohamed, and Michael Auli. wav2vec 2.0: A Framework for Self-Supervised Learning of Speech Representations. In H. Larochelle, M. </a:t>
            </a:r>
            <a:r>
              <a:rPr lang="en-US" sz="800" err="1">
                <a:solidFill>
                  <a:srgbClr val="000000"/>
                </a:solidFill>
                <a:latin typeface="Arial"/>
                <a:cs typeface="Arial"/>
              </a:rPr>
              <a:t>Ranzato</a:t>
            </a:r>
            <a:r>
              <a:rPr lang="en-US" sz="800">
                <a:solidFill>
                  <a:srgbClr val="000000"/>
                </a:solidFill>
                <a:latin typeface="Arial"/>
                <a:cs typeface="Arial"/>
              </a:rPr>
              <a:t>, R. Hadsell, M.F. </a:t>
            </a:r>
            <a:r>
              <a:rPr lang="en-US" sz="800" err="1">
                <a:solidFill>
                  <a:srgbClr val="000000"/>
                </a:solidFill>
                <a:latin typeface="Arial"/>
                <a:cs typeface="Arial"/>
              </a:rPr>
              <a:t>Balcan</a:t>
            </a:r>
            <a:r>
              <a:rPr lang="en-US" sz="800">
                <a:solidFill>
                  <a:srgbClr val="000000"/>
                </a:solidFill>
                <a:latin typeface="Arial"/>
                <a:cs typeface="Arial"/>
              </a:rPr>
              <a:t>, and H. Lin, editors, Advances in Neural Information Processing Systems, volume 33, pages 12449–12460. Curran Associates, Inc., 2020. </a:t>
            </a:r>
            <a:br>
              <a:rPr lang="en-US" sz="800">
                <a:solidFill>
                  <a:srgbClr val="000000"/>
                </a:solidFill>
                <a:latin typeface="Arial"/>
                <a:cs typeface="Arial"/>
              </a:rPr>
            </a:br>
            <a:endParaRPr lang="en-US" sz="800">
              <a:solidFill>
                <a:srgbClr val="000000"/>
              </a:solidFill>
              <a:latin typeface="Arial"/>
              <a:cs typeface="Arial"/>
            </a:endParaRPr>
          </a:p>
          <a:p>
            <a:r>
              <a:rPr lang="en-US" sz="800">
                <a:solidFill>
                  <a:srgbClr val="C00000"/>
                </a:solidFill>
                <a:latin typeface="Arial"/>
                <a:cs typeface="Arial"/>
              </a:rPr>
              <a:t>[129]</a:t>
            </a:r>
            <a:r>
              <a:rPr lang="en-US" sz="800">
                <a:solidFill>
                  <a:srgbClr val="000000"/>
                </a:solidFill>
                <a:latin typeface="Arial"/>
                <a:cs typeface="Arial"/>
              </a:rPr>
              <a:t> Steffen Schneider, Alexei </a:t>
            </a:r>
            <a:r>
              <a:rPr lang="en-US" sz="800" err="1">
                <a:solidFill>
                  <a:srgbClr val="000000"/>
                </a:solidFill>
                <a:latin typeface="Arial"/>
                <a:cs typeface="Arial"/>
              </a:rPr>
              <a:t>Baevski</a:t>
            </a:r>
            <a:r>
              <a:rPr lang="en-US" sz="800">
                <a:solidFill>
                  <a:srgbClr val="000000"/>
                </a:solidFill>
                <a:latin typeface="Arial"/>
                <a:cs typeface="Arial"/>
              </a:rPr>
              <a:t>, Ronan </a:t>
            </a:r>
            <a:r>
              <a:rPr lang="en-US" sz="800" err="1">
                <a:solidFill>
                  <a:srgbClr val="000000"/>
                </a:solidFill>
                <a:latin typeface="Arial"/>
                <a:cs typeface="Arial"/>
              </a:rPr>
              <a:t>Collobert</a:t>
            </a:r>
            <a:r>
              <a:rPr lang="en-US" sz="800">
                <a:solidFill>
                  <a:srgbClr val="000000"/>
                </a:solidFill>
                <a:latin typeface="Arial"/>
                <a:cs typeface="Arial"/>
              </a:rPr>
              <a:t>, and Michael Auli. wav2vec: Unsupervised Pre-training for Speech Recognition. In </a:t>
            </a:r>
            <a:r>
              <a:rPr lang="en-US" sz="800" err="1">
                <a:solidFill>
                  <a:srgbClr val="000000"/>
                </a:solidFill>
                <a:latin typeface="Arial"/>
                <a:cs typeface="Arial"/>
              </a:rPr>
              <a:t>Interspeech</a:t>
            </a:r>
            <a:r>
              <a:rPr lang="en-US" sz="800">
                <a:solidFill>
                  <a:srgbClr val="000000"/>
                </a:solidFill>
                <a:latin typeface="Arial"/>
                <a:cs typeface="Arial"/>
              </a:rPr>
              <a:t>, 2019.</a:t>
            </a:r>
            <a:br>
              <a:rPr lang="en-US" sz="800">
                <a:solidFill>
                  <a:srgbClr val="000000"/>
                </a:solidFill>
                <a:latin typeface="Arial"/>
                <a:cs typeface="Arial"/>
              </a:rPr>
            </a:br>
            <a:endParaRPr lang="en-US" sz="800">
              <a:solidFill>
                <a:srgbClr val="000000"/>
              </a:solidFill>
              <a:latin typeface="Arial"/>
              <a:cs typeface="Arial"/>
            </a:endParaRPr>
          </a:p>
          <a:p>
            <a:r>
              <a:rPr lang="en-US" sz="800">
                <a:solidFill>
                  <a:srgbClr val="C00000"/>
                </a:solidFill>
                <a:latin typeface="Arial"/>
                <a:cs typeface="Arial"/>
              </a:rPr>
              <a:t>[57] </a:t>
            </a:r>
            <a:r>
              <a:rPr lang="en-US" sz="800">
                <a:solidFill>
                  <a:srgbClr val="000000"/>
                </a:solidFill>
                <a:latin typeface="Arial"/>
                <a:cs typeface="Arial"/>
              </a:rPr>
              <a:t>Alex </a:t>
            </a:r>
            <a:r>
              <a:rPr lang="en-US" sz="800" err="1">
                <a:solidFill>
                  <a:srgbClr val="000000"/>
                </a:solidFill>
                <a:latin typeface="Arial"/>
                <a:cs typeface="Arial"/>
              </a:rPr>
              <a:t>Krizhevsky</a:t>
            </a:r>
            <a:r>
              <a:rPr lang="en-US" sz="800">
                <a:solidFill>
                  <a:srgbClr val="000000"/>
                </a:solidFill>
                <a:latin typeface="Arial"/>
                <a:cs typeface="Arial"/>
              </a:rPr>
              <a:t>, Ilya </a:t>
            </a:r>
            <a:r>
              <a:rPr lang="en-US" sz="800" err="1">
                <a:solidFill>
                  <a:srgbClr val="000000"/>
                </a:solidFill>
                <a:latin typeface="Arial"/>
                <a:cs typeface="Arial"/>
              </a:rPr>
              <a:t>Sutskever</a:t>
            </a:r>
            <a:r>
              <a:rPr lang="en-US" sz="800">
                <a:solidFill>
                  <a:srgbClr val="000000"/>
                </a:solidFill>
                <a:latin typeface="Arial"/>
                <a:cs typeface="Arial"/>
              </a:rPr>
              <a:t>, and Geoffrey E Hinton. ImageNet Classification with Deep Convolutional Neural Networks. In F. Pereira C.J. Burges, L. </a:t>
            </a:r>
            <a:r>
              <a:rPr lang="en-US" sz="800" err="1">
                <a:solidFill>
                  <a:srgbClr val="000000"/>
                </a:solidFill>
                <a:latin typeface="Arial"/>
                <a:cs typeface="Arial"/>
              </a:rPr>
              <a:t>Bottou</a:t>
            </a:r>
            <a:r>
              <a:rPr lang="en-US" sz="800">
                <a:solidFill>
                  <a:srgbClr val="000000"/>
                </a:solidFill>
                <a:latin typeface="Arial"/>
                <a:cs typeface="Arial"/>
              </a:rPr>
              <a:t>, and K.Q. Weinberger, editors, Advances in Neural Information Processing Systems, volume 25. Curran Associates, Inc., 2012</a:t>
            </a:r>
            <a:br>
              <a:rPr lang="en-US" sz="800">
                <a:solidFill>
                  <a:srgbClr val="000000"/>
                </a:solidFill>
                <a:latin typeface="Arial"/>
                <a:cs typeface="Arial"/>
              </a:rPr>
            </a:br>
            <a:endParaRPr lang="en-US" sz="800"/>
          </a:p>
          <a:p>
            <a:r>
              <a:rPr lang="en-US" sz="800">
                <a:solidFill>
                  <a:srgbClr val="C00000"/>
                </a:solidFill>
                <a:latin typeface="Arial"/>
                <a:cs typeface="Arial"/>
              </a:rPr>
              <a:t>[27]</a:t>
            </a:r>
            <a:r>
              <a:rPr lang="en-US" sz="800">
                <a:latin typeface="Arial"/>
                <a:cs typeface="Arial"/>
              </a:rPr>
              <a:t> Ashish Vaswani, Noam M. </a:t>
            </a:r>
            <a:r>
              <a:rPr lang="en-US" sz="800" err="1">
                <a:latin typeface="Arial"/>
                <a:cs typeface="Arial"/>
              </a:rPr>
              <a:t>Shazeer</a:t>
            </a:r>
            <a:r>
              <a:rPr lang="en-US" sz="800">
                <a:latin typeface="Arial"/>
                <a:cs typeface="Arial"/>
              </a:rPr>
              <a:t>, Niki Parmar, Jakob </a:t>
            </a:r>
            <a:r>
              <a:rPr lang="en-US" sz="800" err="1">
                <a:latin typeface="Arial"/>
                <a:cs typeface="Arial"/>
              </a:rPr>
              <a:t>Uszkoreit</a:t>
            </a:r>
            <a:r>
              <a:rPr lang="en-US" sz="800">
                <a:latin typeface="Arial"/>
                <a:cs typeface="Arial"/>
              </a:rPr>
              <a:t>, Llion Jones, Aidan N. Gomez, Lukasz Kaiser, and Illia </a:t>
            </a:r>
            <a:r>
              <a:rPr lang="en-US" sz="800" err="1">
                <a:latin typeface="Arial"/>
                <a:cs typeface="Arial"/>
              </a:rPr>
              <a:t>Polosukhin</a:t>
            </a:r>
            <a:r>
              <a:rPr lang="en-US" sz="800">
                <a:latin typeface="Arial"/>
                <a:cs typeface="Arial"/>
              </a:rPr>
              <a:t>. Attention is All you Need. In NIPS, 2017. </a:t>
            </a:r>
            <a:br>
              <a:rPr lang="en-US" sz="800">
                <a:latin typeface="Arial"/>
                <a:cs typeface="Arial"/>
              </a:rPr>
            </a:br>
            <a:endParaRPr lang="en-US" sz="800">
              <a:latin typeface="Arial"/>
              <a:cs typeface="Arial"/>
            </a:endParaRPr>
          </a:p>
          <a:p>
            <a:r>
              <a:rPr lang="en-US" sz="800">
                <a:solidFill>
                  <a:srgbClr val="C00000"/>
                </a:solidFill>
                <a:latin typeface="Arial"/>
                <a:cs typeface="Arial"/>
              </a:rPr>
              <a:t>[58]</a:t>
            </a:r>
            <a:r>
              <a:rPr lang="en-US" sz="800">
                <a:latin typeface="Arial"/>
                <a:cs typeface="Arial"/>
              </a:rPr>
              <a:t> </a:t>
            </a:r>
            <a:r>
              <a:rPr lang="en-US" sz="800" err="1">
                <a:latin typeface="Arial"/>
                <a:cs typeface="Arial"/>
              </a:rPr>
              <a:t>Baoguang</a:t>
            </a:r>
            <a:r>
              <a:rPr lang="en-US" sz="800">
                <a:latin typeface="Arial"/>
                <a:cs typeface="Arial"/>
              </a:rPr>
              <a:t> Shi, Xiang Bai, and Cong Yao. An End-to-End Trainable Neural Network for Image-Based Sequence Recognition and Its Application to Scene Text Recognition. IEEE Transactions on Pattern Analysis and Machine Intelligence, 39:2298–2304, 2015</a:t>
            </a:r>
          </a:p>
        </p:txBody>
      </p:sp>
    </p:spTree>
    <p:extLst>
      <p:ext uri="{BB962C8B-B14F-4D97-AF65-F5344CB8AC3E}">
        <p14:creationId xmlns:p14="http://schemas.microsoft.com/office/powerpoint/2010/main" val="1755113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1c) What text decoders are used for AAC?</a:t>
            </a:r>
            <a:endParaRPr lang="en-US">
              <a:ea typeface="Verdana"/>
            </a:endParaRPr>
          </a:p>
        </p:txBody>
      </p:sp>
      <p:sp>
        <p:nvSpPr>
          <p:cNvPr id="3" name="Content Placeholder 2"/>
          <p:cNvSpPr>
            <a:spLocks noGrp="1"/>
          </p:cNvSpPr>
          <p:nvPr>
            <p:ph idx="1"/>
          </p:nvPr>
        </p:nvSpPr>
        <p:spPr/>
        <p:txBody>
          <a:bodyPr/>
          <a:lstStyle/>
          <a:p>
            <a:pPr marL="457200" lvl="1" indent="0">
              <a:buNone/>
            </a:pPr>
            <a:endParaRPr lang="en-US"/>
          </a:p>
          <a:p>
            <a:pPr marL="742315" lvl="1" indent="-285115"/>
            <a:endParaRPr lang="en-US"/>
          </a:p>
          <a:p>
            <a:pPr marL="742315" lvl="1" indent="-285115">
              <a:spcBef>
                <a:spcPts val="0"/>
              </a:spcBef>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a:xfrm>
            <a:off x="6553200" y="6245225"/>
            <a:ext cx="2133600" cy="476250"/>
          </a:xfrm>
        </p:spPr>
        <p:txBody>
          <a:bodyPr/>
          <a:lstStyle/>
          <a:p>
            <a:pPr>
              <a:defRPr/>
            </a:pPr>
            <a:fld id="{68687031-3A6D-4125-8D93-FCFF1AEFD90E}" type="slidenum">
              <a:rPr lang="en-SG" smtClean="0"/>
              <a:pPr>
                <a:defRPr/>
              </a:pPr>
              <a:t>17</a:t>
            </a:fld>
            <a:endParaRPr lang="en-SG"/>
          </a:p>
        </p:txBody>
      </p:sp>
      <p:sp>
        <p:nvSpPr>
          <p:cNvPr id="6" name="TextBox 5">
            <a:extLst>
              <a:ext uri="{FF2B5EF4-FFF2-40B4-BE49-F238E27FC236}">
                <a16:creationId xmlns:a16="http://schemas.microsoft.com/office/drawing/2014/main" id="{48C7E6A4-EE00-317C-FE64-77215CF572D5}"/>
              </a:ext>
            </a:extLst>
          </p:cNvPr>
          <p:cNvSpPr txBox="1"/>
          <p:nvPr/>
        </p:nvSpPr>
        <p:spPr>
          <a:xfrm>
            <a:off x="5336931" y="1811216"/>
            <a:ext cx="3837842"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[117]</a:t>
            </a:r>
            <a:r>
              <a:rPr lang="en-US" sz="800">
                <a:latin typeface="Arial"/>
                <a:cs typeface="Arial"/>
              </a:rPr>
              <a:t> Tomas </a:t>
            </a:r>
            <a:r>
              <a:rPr lang="en-US" sz="800" err="1">
                <a:latin typeface="Arial"/>
                <a:cs typeface="Arial"/>
              </a:rPr>
              <a:t>Mikolov</a:t>
            </a:r>
            <a:r>
              <a:rPr lang="en-US" sz="800">
                <a:latin typeface="Arial"/>
                <a:cs typeface="Arial"/>
              </a:rPr>
              <a:t>, Kai Chen, Gregory S. Corrado, and Jeffrey Dean. Efficient Estimation of Word Representations in Vector Space. In International Conference on Learning Representations, 2013</a:t>
            </a:r>
            <a:br>
              <a:rPr lang="en-US" sz="800">
                <a:latin typeface="Arial"/>
                <a:cs typeface="Arial"/>
              </a:rPr>
            </a:br>
            <a:endParaRPr lang="en-US" sz="800">
              <a:solidFill>
                <a:srgbClr val="000000"/>
              </a:solidFill>
              <a:latin typeface="Arial"/>
              <a:cs typeface="Arial"/>
            </a:endParaRPr>
          </a:p>
          <a:p>
            <a:r>
              <a:rPr lang="en-US" sz="800">
                <a:solidFill>
                  <a:srgbClr val="C00000"/>
                </a:solidFill>
                <a:latin typeface="Arial"/>
                <a:cs typeface="Arial"/>
              </a:rPr>
              <a:t>[94]</a:t>
            </a:r>
            <a:r>
              <a:rPr lang="en-US" sz="800">
                <a:latin typeface="Arial"/>
                <a:cs typeface="Arial"/>
              </a:rPr>
              <a:t> Jacob Devlin, Ming-Wei Chang, Kenton Lee, and Kristina Toutanova. BERT: Pre-training of Deep Bidirectional Transformers for Language Understanding. In Proceedings of the 2019 Conference of the North American Chapter of the Association for Computational Linguistics: Human Language Technologies, Volume 1 (Long and Short Papers), pages 4171–4186, Minneapolis, Minnesota, June 2019. Association for Computational Linguistics. </a:t>
            </a:r>
            <a:r>
              <a:rPr lang="en-US" sz="800" err="1">
                <a:latin typeface="Arial"/>
                <a:cs typeface="Arial"/>
              </a:rPr>
              <a:t>doi</a:t>
            </a:r>
            <a:r>
              <a:rPr lang="en-US" sz="800">
                <a:latin typeface="Arial"/>
                <a:cs typeface="Arial"/>
              </a:rPr>
              <a:t>: 10.18653/v1/N19-1423</a:t>
            </a:r>
            <a:br>
              <a:rPr lang="en-US" sz="800">
                <a:latin typeface="Arial"/>
                <a:cs typeface="Arial"/>
              </a:rPr>
            </a:br>
            <a:endParaRPr lang="en-US" sz="800">
              <a:latin typeface="Arial"/>
              <a:cs typeface="Arial"/>
            </a:endParaRPr>
          </a:p>
          <a:p>
            <a:r>
              <a:rPr lang="en-US" sz="800">
                <a:solidFill>
                  <a:srgbClr val="C00000"/>
                </a:solidFill>
                <a:latin typeface="Arial"/>
                <a:cs typeface="Arial"/>
              </a:rPr>
              <a:t>[128]</a:t>
            </a:r>
            <a:r>
              <a:rPr lang="en-US" sz="800">
                <a:solidFill>
                  <a:srgbClr val="000000"/>
                </a:solidFill>
                <a:latin typeface="Arial"/>
                <a:cs typeface="Arial"/>
              </a:rPr>
              <a:t> </a:t>
            </a:r>
            <a:r>
              <a:rPr lang="en-US" sz="800" err="1">
                <a:solidFill>
                  <a:srgbClr val="000000"/>
                </a:solidFill>
                <a:latin typeface="Arial"/>
                <a:cs typeface="Arial"/>
              </a:rPr>
              <a:t>Yinhan</a:t>
            </a:r>
            <a:r>
              <a:rPr lang="en-US" sz="800">
                <a:solidFill>
                  <a:srgbClr val="000000"/>
                </a:solidFill>
                <a:latin typeface="Arial"/>
                <a:cs typeface="Arial"/>
              </a:rPr>
              <a:t> Liu, Myle Ott, Naman Goyal, Jingfei Du, Mandar Joshi, </a:t>
            </a:r>
            <a:r>
              <a:rPr lang="en-US" sz="800" err="1">
                <a:solidFill>
                  <a:srgbClr val="000000"/>
                </a:solidFill>
                <a:latin typeface="Arial"/>
                <a:cs typeface="Arial"/>
              </a:rPr>
              <a:t>Danqi</a:t>
            </a:r>
            <a:r>
              <a:rPr lang="en-US" sz="800">
                <a:solidFill>
                  <a:srgbClr val="000000"/>
                </a:solidFill>
                <a:latin typeface="Arial"/>
                <a:cs typeface="Arial"/>
              </a:rPr>
              <a:t> Chen, Omer Levy, Mike Lewis, Luke Zettlemoyer, and Veselin Stoyanov. </a:t>
            </a:r>
            <a:r>
              <a:rPr lang="en-US" sz="800" err="1">
                <a:solidFill>
                  <a:srgbClr val="000000"/>
                </a:solidFill>
                <a:latin typeface="Arial"/>
                <a:cs typeface="Arial"/>
              </a:rPr>
              <a:t>RoBERTa</a:t>
            </a:r>
            <a:r>
              <a:rPr lang="en-US" sz="800">
                <a:solidFill>
                  <a:srgbClr val="000000"/>
                </a:solidFill>
                <a:latin typeface="Arial"/>
                <a:cs typeface="Arial"/>
              </a:rPr>
              <a:t>: A Robustly Optimized BERT Pretraining Approach. </a:t>
            </a:r>
            <a:r>
              <a:rPr lang="en-US" sz="800" err="1">
                <a:solidFill>
                  <a:srgbClr val="000000"/>
                </a:solidFill>
                <a:latin typeface="Arial"/>
                <a:cs typeface="Arial"/>
              </a:rPr>
              <a:t>ArXiv</a:t>
            </a:r>
            <a:r>
              <a:rPr lang="en-US" sz="800">
                <a:solidFill>
                  <a:srgbClr val="000000"/>
                </a:solidFill>
                <a:latin typeface="Arial"/>
                <a:cs typeface="Arial"/>
              </a:rPr>
              <a:t>, abs/1907.11692, 2019. </a:t>
            </a:r>
            <a:br>
              <a:rPr lang="en-US" sz="800">
                <a:solidFill>
                  <a:srgbClr val="000000"/>
                </a:solidFill>
                <a:latin typeface="Arial"/>
                <a:cs typeface="Arial"/>
              </a:rPr>
            </a:br>
            <a:endParaRPr lang="en-US" sz="800">
              <a:solidFill>
                <a:srgbClr val="000000"/>
              </a:solidFill>
              <a:latin typeface="Arial"/>
              <a:cs typeface="Arial"/>
            </a:endParaRPr>
          </a:p>
          <a:p>
            <a:r>
              <a:rPr lang="en-US" sz="800">
                <a:solidFill>
                  <a:srgbClr val="C00000"/>
                </a:solidFill>
                <a:latin typeface="Arial"/>
                <a:cs typeface="Arial"/>
              </a:rPr>
              <a:t>[68]</a:t>
            </a:r>
            <a:r>
              <a:rPr lang="en-US" sz="800">
                <a:latin typeface="Arial"/>
                <a:cs typeface="Arial"/>
              </a:rPr>
              <a:t> Alec Radford, Jeff Wu, Rewon Child, David Luan, Dario Amodei, and Ilya </a:t>
            </a:r>
            <a:r>
              <a:rPr lang="en-US" sz="800" err="1">
                <a:latin typeface="Arial"/>
                <a:cs typeface="Arial"/>
              </a:rPr>
              <a:t>Sutskever</a:t>
            </a:r>
            <a:r>
              <a:rPr lang="en-US" sz="800">
                <a:latin typeface="Arial"/>
                <a:cs typeface="Arial"/>
              </a:rPr>
              <a:t>. Language Models are Unsupervised Multitask Learners. 2019</a:t>
            </a:r>
            <a:br>
              <a:rPr lang="en-US" sz="800">
                <a:latin typeface="Arial"/>
                <a:cs typeface="Arial"/>
              </a:rPr>
            </a:br>
            <a:endParaRPr lang="en-US" sz="800">
              <a:latin typeface="Arial"/>
              <a:cs typeface="Arial"/>
            </a:endParaRPr>
          </a:p>
          <a:p>
            <a:r>
              <a:rPr lang="en-US" sz="800">
                <a:solidFill>
                  <a:srgbClr val="C00000"/>
                </a:solidFill>
                <a:latin typeface="Arial"/>
                <a:cs typeface="Arial"/>
              </a:rPr>
              <a:t>[21] </a:t>
            </a:r>
            <a:r>
              <a:rPr lang="en-US" sz="800">
                <a:latin typeface="Arial"/>
                <a:cs typeface="Arial"/>
              </a:rPr>
              <a:t>Colin Raffel, Noam </a:t>
            </a:r>
            <a:r>
              <a:rPr lang="en-US" sz="800" err="1">
                <a:latin typeface="Arial"/>
                <a:cs typeface="Arial"/>
              </a:rPr>
              <a:t>Shazeer</a:t>
            </a:r>
            <a:r>
              <a:rPr lang="en-US" sz="800">
                <a:latin typeface="Arial"/>
                <a:cs typeface="Arial"/>
              </a:rPr>
              <a:t>, Adam Roberts, Katherine Lee, Sharan Narang, Michael </a:t>
            </a:r>
            <a:r>
              <a:rPr lang="en-US" sz="800" err="1">
                <a:latin typeface="Arial"/>
                <a:cs typeface="Arial"/>
              </a:rPr>
              <a:t>Matena</a:t>
            </a:r>
            <a:r>
              <a:rPr lang="en-US" sz="800">
                <a:latin typeface="Arial"/>
                <a:cs typeface="Arial"/>
              </a:rPr>
              <a:t>, Yanqi Zhou, Wei Li, and Peter J. Liu. Exploring the Limits of Transfer Learning with a Unified Text-to-Text Transformer. J. Mach. Learn. Res., 21(1), </a:t>
            </a:r>
            <a:r>
              <a:rPr lang="en-US" sz="800" err="1">
                <a:latin typeface="Arial"/>
                <a:cs typeface="Arial"/>
              </a:rPr>
              <a:t>jun</a:t>
            </a:r>
            <a:r>
              <a:rPr lang="en-US" sz="800">
                <a:latin typeface="Arial"/>
                <a:cs typeface="Arial"/>
              </a:rPr>
              <a:t> 2022. ISSN 1532-4435</a:t>
            </a:r>
          </a:p>
          <a:p>
            <a:r>
              <a:rPr lang="en-US" sz="800">
                <a:solidFill>
                  <a:srgbClr val="C00000"/>
                </a:solidFill>
                <a:latin typeface="Arial"/>
                <a:cs typeface="Arial"/>
              </a:rPr>
              <a:t>[69]</a:t>
            </a:r>
            <a:r>
              <a:rPr lang="en-US" sz="800">
                <a:latin typeface="Arial"/>
                <a:cs typeface="Arial"/>
              </a:rPr>
              <a:t> Alec Radford and Karthik Narasimhan. Improving Language Understanding by Generative Pre-Training</a:t>
            </a:r>
            <a:br>
              <a:rPr lang="en-US" sz="800">
                <a:latin typeface="Arial"/>
                <a:cs typeface="Arial"/>
              </a:rPr>
            </a:br>
            <a:endParaRPr lang="en-US" sz="800">
              <a:latin typeface="Arial"/>
              <a:cs typeface="Arial"/>
            </a:endParaRPr>
          </a:p>
          <a:p>
            <a:r>
              <a:rPr lang="en-US" sz="800">
                <a:solidFill>
                  <a:srgbClr val="C00000"/>
                </a:solidFill>
                <a:latin typeface="Arial"/>
                <a:cs typeface="Arial"/>
              </a:rPr>
              <a:t>[27]</a:t>
            </a:r>
            <a:r>
              <a:rPr lang="en-US" sz="800">
                <a:latin typeface="Arial"/>
                <a:cs typeface="Arial"/>
              </a:rPr>
              <a:t> Ashish Vaswani, Noam M. </a:t>
            </a:r>
            <a:r>
              <a:rPr lang="en-US" sz="800" err="1">
                <a:latin typeface="Arial"/>
                <a:cs typeface="Arial"/>
              </a:rPr>
              <a:t>Shazeer</a:t>
            </a:r>
            <a:r>
              <a:rPr lang="en-US" sz="800">
                <a:latin typeface="Arial"/>
                <a:cs typeface="Arial"/>
              </a:rPr>
              <a:t>, Niki Parmar, Jakob </a:t>
            </a:r>
            <a:r>
              <a:rPr lang="en-US" sz="800" err="1">
                <a:latin typeface="Arial"/>
                <a:cs typeface="Arial"/>
              </a:rPr>
              <a:t>Uszkoreit</a:t>
            </a:r>
            <a:r>
              <a:rPr lang="en-US" sz="800">
                <a:latin typeface="Arial"/>
                <a:cs typeface="Arial"/>
              </a:rPr>
              <a:t>, Llion Jones, Aidan N. Gomez, Lukasz Kaiser, and Illia </a:t>
            </a:r>
            <a:r>
              <a:rPr lang="en-US" sz="800" err="1">
                <a:latin typeface="Arial"/>
                <a:cs typeface="Arial"/>
              </a:rPr>
              <a:t>Polosukhin</a:t>
            </a:r>
            <a:r>
              <a:rPr lang="en-US" sz="800">
                <a:latin typeface="Arial"/>
                <a:cs typeface="Arial"/>
              </a:rPr>
              <a:t>. Attention is All you Need. In NIPS, 2017. </a:t>
            </a:r>
            <a:br>
              <a:rPr lang="en-US" sz="800">
                <a:latin typeface="Arial"/>
                <a:cs typeface="Arial"/>
              </a:rPr>
            </a:br>
            <a:endParaRPr lang="en-US" sz="800">
              <a:latin typeface="Arial"/>
              <a:cs typeface="Arial"/>
            </a:endParaRPr>
          </a:p>
          <a:p>
            <a:r>
              <a:rPr lang="en-US" sz="800">
                <a:solidFill>
                  <a:srgbClr val="C00000"/>
                </a:solidFill>
                <a:latin typeface="Arial"/>
                <a:cs typeface="Arial"/>
              </a:rPr>
              <a:t>[59]</a:t>
            </a:r>
            <a:r>
              <a:rPr lang="en-US" sz="800">
                <a:latin typeface="Arial"/>
                <a:cs typeface="Arial"/>
              </a:rPr>
              <a:t> Jeffrey L. Elman. Finding structure in time. Cognitive Science, 14(2):179– 211, 1990. ISSN 0364-0213. </a:t>
            </a:r>
            <a:r>
              <a:rPr lang="en-US" sz="800" err="1">
                <a:latin typeface="Arial"/>
                <a:cs typeface="Arial"/>
              </a:rPr>
              <a:t>doi</a:t>
            </a:r>
            <a:r>
              <a:rPr lang="en-US" sz="800">
                <a:latin typeface="Arial"/>
                <a:cs typeface="Arial"/>
              </a:rPr>
              <a:t>: https://doi.org/10.1016/0364-0213(90) 90002-E</a:t>
            </a:r>
            <a:br>
              <a:rPr lang="en-US" sz="800">
                <a:latin typeface="Arial"/>
                <a:cs typeface="Arial"/>
              </a:rPr>
            </a:br>
            <a:endParaRPr lang="en-US">
              <a:latin typeface="Arial"/>
              <a:cs typeface="Arial"/>
            </a:endParaRPr>
          </a:p>
          <a:p>
            <a:r>
              <a:rPr lang="en-US" sz="800">
                <a:solidFill>
                  <a:srgbClr val="C00000"/>
                </a:solidFill>
                <a:latin typeface="Arial"/>
                <a:cs typeface="Arial"/>
              </a:rPr>
              <a:t>[58]</a:t>
            </a:r>
            <a:r>
              <a:rPr lang="en-US" sz="800">
                <a:latin typeface="Arial"/>
                <a:cs typeface="Arial"/>
              </a:rPr>
              <a:t> </a:t>
            </a:r>
            <a:r>
              <a:rPr lang="en-US" sz="800" err="1">
                <a:latin typeface="Arial"/>
                <a:cs typeface="Arial"/>
              </a:rPr>
              <a:t>Baoguang</a:t>
            </a:r>
            <a:r>
              <a:rPr lang="en-US" sz="800">
                <a:latin typeface="Arial"/>
                <a:cs typeface="Arial"/>
              </a:rPr>
              <a:t> Shi, Xiang Bai, and Cong Yao. An End-to-End Trainable Neural Network for Image-Based Sequence Recognition and Its Application to Scene Text Recognition. IEEE Transactions on Pattern Analysis and Machine Intelligence, 39:2298–2304, 2015</a:t>
            </a:r>
          </a:p>
        </p:txBody>
      </p:sp>
      <p:pic>
        <p:nvPicPr>
          <p:cNvPr id="7" name="Picture 6" descr="A diagram of text and decoders&#10;&#10;Description automatically generated">
            <a:extLst>
              <a:ext uri="{FF2B5EF4-FFF2-40B4-BE49-F238E27FC236}">
                <a16:creationId xmlns:a16="http://schemas.microsoft.com/office/drawing/2014/main" id="{F147BC95-0280-DD81-3D83-FBB150B27065}"/>
              </a:ext>
            </a:extLst>
          </p:cNvPr>
          <p:cNvPicPr>
            <a:picLocks noChangeAspect="1"/>
          </p:cNvPicPr>
          <p:nvPr/>
        </p:nvPicPr>
        <p:blipFill>
          <a:blip r:embed="rId3"/>
          <a:stretch>
            <a:fillRect/>
          </a:stretch>
        </p:blipFill>
        <p:spPr>
          <a:xfrm>
            <a:off x="45427" y="1941832"/>
            <a:ext cx="5362051" cy="3261134"/>
          </a:xfrm>
          <a:prstGeom prst="rect">
            <a:avLst/>
          </a:prstGeom>
        </p:spPr>
      </p:pic>
      <p:sp>
        <p:nvSpPr>
          <p:cNvPr id="5" name="Rectangle 4">
            <a:extLst>
              <a:ext uri="{FF2B5EF4-FFF2-40B4-BE49-F238E27FC236}">
                <a16:creationId xmlns:a16="http://schemas.microsoft.com/office/drawing/2014/main" id="{81488724-04B6-D8C3-6587-5E24BC5D5E5A}"/>
              </a:ext>
            </a:extLst>
          </p:cNvPr>
          <p:cNvSpPr/>
          <p:nvPr/>
        </p:nvSpPr>
        <p:spPr>
          <a:xfrm>
            <a:off x="2201852" y="2103679"/>
            <a:ext cx="2945154" cy="29732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3617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1d) How is evaluation of AAC models done?</a:t>
            </a:r>
            <a:endParaRPr lang="en-US">
              <a:ea typeface="Verdana"/>
            </a:endParaRPr>
          </a:p>
        </p:txBody>
      </p:sp>
      <p:sp>
        <p:nvSpPr>
          <p:cNvPr id="3" name="Content Placeholder 2"/>
          <p:cNvSpPr>
            <a:spLocks noGrp="1"/>
          </p:cNvSpPr>
          <p:nvPr>
            <p:ph idx="1"/>
          </p:nvPr>
        </p:nvSpPr>
        <p:spPr>
          <a:xfrm>
            <a:off x="-280934" y="1182703"/>
            <a:ext cx="5016219" cy="4725553"/>
          </a:xfrm>
        </p:spPr>
        <p:txBody>
          <a:bodyPr/>
          <a:lstStyle/>
          <a:p>
            <a:pPr marL="742315" lvl="1" indent="-285115"/>
            <a:r>
              <a:rPr lang="en-US" sz="1800"/>
              <a:t>Traditional Metrics</a:t>
            </a:r>
            <a:endParaRPr lang="en-US"/>
          </a:p>
          <a:p>
            <a:pPr marL="1142365" lvl="2" indent="-227965"/>
            <a:r>
              <a:rPr lang="en-US" sz="1800"/>
              <a:t>BLEU </a:t>
            </a:r>
            <a:r>
              <a:rPr lang="en-US" sz="1800">
                <a:solidFill>
                  <a:srgbClr val="C00000"/>
                </a:solidFill>
              </a:rPr>
              <a:t>[85]</a:t>
            </a:r>
            <a:r>
              <a:rPr lang="en-US" sz="1800"/>
              <a:t>, ROUGE_L </a:t>
            </a:r>
            <a:r>
              <a:rPr lang="en-US" sz="1800">
                <a:solidFill>
                  <a:srgbClr val="C00000"/>
                </a:solidFill>
              </a:rPr>
              <a:t>[86]</a:t>
            </a:r>
            <a:r>
              <a:rPr lang="en-US" sz="1800"/>
              <a:t>, METEOR </a:t>
            </a:r>
            <a:r>
              <a:rPr lang="en-US" sz="1800">
                <a:solidFill>
                  <a:srgbClr val="C00000"/>
                </a:solidFill>
              </a:rPr>
              <a:t>[87]</a:t>
            </a:r>
            <a:r>
              <a:rPr lang="en-US" sz="1800"/>
              <a:t>, </a:t>
            </a:r>
            <a:r>
              <a:rPr lang="en-US" sz="1800" err="1"/>
              <a:t>CIDEr</a:t>
            </a:r>
            <a:r>
              <a:rPr lang="en-US" sz="1800"/>
              <a:t> </a:t>
            </a:r>
            <a:r>
              <a:rPr lang="en-US" sz="1800">
                <a:solidFill>
                  <a:srgbClr val="C00000"/>
                </a:solidFill>
              </a:rPr>
              <a:t>[88]</a:t>
            </a:r>
            <a:r>
              <a:rPr lang="en-US" sz="1800"/>
              <a:t>, SPICE </a:t>
            </a:r>
            <a:r>
              <a:rPr lang="en-US" sz="1800">
                <a:solidFill>
                  <a:srgbClr val="C00000"/>
                </a:solidFill>
              </a:rPr>
              <a:t>[89], </a:t>
            </a:r>
            <a:r>
              <a:rPr lang="en-US" sz="1800" err="1"/>
              <a:t>SPIDEr</a:t>
            </a:r>
            <a:r>
              <a:rPr lang="en-US" sz="1800"/>
              <a:t> </a:t>
            </a:r>
            <a:r>
              <a:rPr lang="en-US" sz="1800">
                <a:solidFill>
                  <a:srgbClr val="C00000"/>
                </a:solidFill>
              </a:rPr>
              <a:t>[90]</a:t>
            </a:r>
          </a:p>
          <a:p>
            <a:pPr marL="1142365" lvl="2" indent="-227965"/>
            <a:r>
              <a:rPr lang="en-US" sz="1800"/>
              <a:t>Values: 0-1, the higher the better.</a:t>
            </a:r>
            <a:endParaRPr lang="en-US" sz="1800">
              <a:solidFill>
                <a:srgbClr val="000000"/>
              </a:solidFill>
            </a:endParaRPr>
          </a:p>
          <a:p>
            <a:pPr marL="742315" lvl="1" indent="-285115"/>
            <a:r>
              <a:rPr lang="en-US" sz="1800"/>
              <a:t>Alternative Metric</a:t>
            </a:r>
          </a:p>
          <a:p>
            <a:pPr marL="1142365" lvl="2" indent="-227965"/>
            <a:r>
              <a:rPr lang="en-US" sz="1800"/>
              <a:t>FENSE </a:t>
            </a:r>
            <a:r>
              <a:rPr lang="en-US" sz="1800">
                <a:solidFill>
                  <a:srgbClr val="C00000"/>
                </a:solidFill>
              </a:rPr>
              <a:t>[93] </a:t>
            </a:r>
            <a:r>
              <a:rPr lang="en-US" sz="1800"/>
              <a:t>uses Sentence-Bert</a:t>
            </a:r>
            <a:endParaRPr lang="en-US" sz="1800" b="1">
              <a:solidFill>
                <a:srgbClr val="C00000"/>
              </a:solidFill>
            </a:endParaRPr>
          </a:p>
          <a:p>
            <a:pPr marL="742315" lvl="1" indent="-285115"/>
            <a:endParaRPr lang="en-US"/>
          </a:p>
          <a:p>
            <a:pPr marL="742315" lvl="1" indent="-285115">
              <a:spcBef>
                <a:spcPts val="0"/>
              </a:spcBef>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a:xfrm>
            <a:off x="6553200" y="6245225"/>
            <a:ext cx="2133600" cy="476250"/>
          </a:xfrm>
        </p:spPr>
        <p:txBody>
          <a:bodyPr/>
          <a:lstStyle/>
          <a:p>
            <a:pPr>
              <a:defRPr/>
            </a:pPr>
            <a:fld id="{68687031-3A6D-4125-8D93-FCFF1AEFD90E}" type="slidenum">
              <a:rPr lang="en-SG" smtClean="0"/>
              <a:pPr>
                <a:defRPr/>
              </a:pPr>
              <a:t>18</a:t>
            </a:fld>
            <a:endParaRPr lang="en-SG"/>
          </a:p>
        </p:txBody>
      </p:sp>
      <p:sp>
        <p:nvSpPr>
          <p:cNvPr id="6" name="TextBox 5">
            <a:extLst>
              <a:ext uri="{FF2B5EF4-FFF2-40B4-BE49-F238E27FC236}">
                <a16:creationId xmlns:a16="http://schemas.microsoft.com/office/drawing/2014/main" id="{401B195D-D3EC-5427-570A-7E007525C5A0}"/>
              </a:ext>
            </a:extLst>
          </p:cNvPr>
          <p:cNvSpPr txBox="1"/>
          <p:nvPr/>
        </p:nvSpPr>
        <p:spPr>
          <a:xfrm>
            <a:off x="1637517" y="4734403"/>
            <a:ext cx="6666243"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Segoe UI"/>
              </a:rPr>
              <a:t>[85] </a:t>
            </a:r>
            <a:r>
              <a:rPr lang="en-US" sz="800">
                <a:latin typeface="Arial"/>
                <a:cs typeface="Arial"/>
              </a:rPr>
              <a:t>Kishore </a:t>
            </a:r>
            <a:r>
              <a:rPr lang="en-US" sz="800" err="1">
                <a:latin typeface="Arial"/>
                <a:cs typeface="Arial"/>
              </a:rPr>
              <a:t>Papineni</a:t>
            </a:r>
            <a:r>
              <a:rPr lang="en-US" sz="800">
                <a:latin typeface="Arial"/>
                <a:cs typeface="Arial"/>
              </a:rPr>
              <a:t>, Salim </a:t>
            </a:r>
            <a:r>
              <a:rPr lang="en-US" sz="800" err="1">
                <a:latin typeface="Arial"/>
                <a:cs typeface="Arial"/>
              </a:rPr>
              <a:t>Roukos</a:t>
            </a:r>
            <a:r>
              <a:rPr lang="en-US" sz="800">
                <a:latin typeface="Arial"/>
                <a:cs typeface="Arial"/>
              </a:rPr>
              <a:t>, Todd Ward, and Wei-Jing Zhu. BLEU: A Method for Automatic Evaluation of Machine Translation. In Proceedings of the 40th Annual Meeting on Association for Computational Linguistics, ACL ’02, page 311–318, USA, 2002. Association for Computational Linguistics. </a:t>
            </a:r>
            <a:r>
              <a:rPr lang="en-US" sz="800" err="1">
                <a:latin typeface="Arial"/>
                <a:cs typeface="Arial"/>
              </a:rPr>
              <a:t>doi</a:t>
            </a:r>
            <a:r>
              <a:rPr lang="en-US" sz="800">
                <a:latin typeface="Arial"/>
                <a:cs typeface="Arial"/>
              </a:rPr>
              <a:t>: 10.3115/1073083.1073135</a:t>
            </a:r>
          </a:p>
          <a:p>
            <a:r>
              <a:rPr lang="en-US" sz="800">
                <a:solidFill>
                  <a:srgbClr val="C00000"/>
                </a:solidFill>
                <a:latin typeface="Arial"/>
                <a:cs typeface="Arial"/>
              </a:rPr>
              <a:t>[86] </a:t>
            </a:r>
            <a:r>
              <a:rPr lang="en-US" sz="800">
                <a:latin typeface="Arial"/>
                <a:cs typeface="Arial"/>
              </a:rPr>
              <a:t>Chin-Yew Lin. ROUGE: A package for automatic evaluation of summaries. In Text Summarization Branches Out, pages 74–81, Barcelona, Spain, July 2004. Association for Computational Linguistics</a:t>
            </a:r>
            <a:br>
              <a:rPr lang="en-US" sz="800">
                <a:latin typeface="Arial"/>
                <a:cs typeface="Arial"/>
              </a:rPr>
            </a:br>
            <a:r>
              <a:rPr lang="en-US" sz="800">
                <a:solidFill>
                  <a:srgbClr val="C00000"/>
                </a:solidFill>
                <a:latin typeface="Arial"/>
                <a:cs typeface="Arial"/>
              </a:rPr>
              <a:t>[87] </a:t>
            </a:r>
            <a:r>
              <a:rPr lang="en-US" sz="800">
                <a:latin typeface="Arial"/>
                <a:cs typeface="Arial"/>
              </a:rPr>
              <a:t>Michael </a:t>
            </a:r>
            <a:r>
              <a:rPr lang="en-US" sz="800" err="1">
                <a:latin typeface="Arial"/>
                <a:cs typeface="Arial"/>
              </a:rPr>
              <a:t>Denkowski</a:t>
            </a:r>
            <a:r>
              <a:rPr lang="en-US" sz="800">
                <a:latin typeface="Arial"/>
                <a:cs typeface="Arial"/>
              </a:rPr>
              <a:t> and Alon Lavie. Meteor Universal: Language Specific Translation Evaluation for Any Target Language</a:t>
            </a:r>
            <a:br>
              <a:rPr lang="en-US" sz="800">
                <a:latin typeface="Arial"/>
                <a:cs typeface="Arial"/>
              </a:rPr>
            </a:br>
            <a:r>
              <a:rPr lang="en-US" sz="800">
                <a:solidFill>
                  <a:srgbClr val="C00000"/>
                </a:solidFill>
                <a:latin typeface="Arial"/>
                <a:cs typeface="Arial"/>
              </a:rPr>
              <a:t>[88] </a:t>
            </a:r>
            <a:r>
              <a:rPr lang="en-US" sz="800">
                <a:latin typeface="Arial"/>
                <a:cs typeface="Arial"/>
              </a:rPr>
              <a:t>Ramakrishna </a:t>
            </a:r>
            <a:r>
              <a:rPr lang="en-US" sz="800" err="1">
                <a:latin typeface="Arial"/>
                <a:cs typeface="Arial"/>
              </a:rPr>
              <a:t>Vedantam</a:t>
            </a:r>
            <a:r>
              <a:rPr lang="en-US" sz="800">
                <a:latin typeface="Arial"/>
                <a:cs typeface="Arial"/>
              </a:rPr>
              <a:t>, C. Lawrence </a:t>
            </a:r>
            <a:r>
              <a:rPr lang="en-US" sz="800" err="1">
                <a:latin typeface="Arial"/>
                <a:cs typeface="Arial"/>
              </a:rPr>
              <a:t>Zitnick</a:t>
            </a:r>
            <a:r>
              <a:rPr lang="en-US" sz="800">
                <a:latin typeface="Arial"/>
                <a:cs typeface="Arial"/>
              </a:rPr>
              <a:t>, and Devi Parikh. </a:t>
            </a:r>
            <a:r>
              <a:rPr lang="en-US" sz="800" err="1">
                <a:latin typeface="Arial"/>
                <a:cs typeface="Arial"/>
              </a:rPr>
              <a:t>CIDEr</a:t>
            </a:r>
            <a:r>
              <a:rPr lang="en-US" sz="800">
                <a:latin typeface="Arial"/>
                <a:cs typeface="Arial"/>
              </a:rPr>
              <a:t>: Consensus-based image description evaluation. In 2015 IEEE Conference on Computer Vision and Pattern Recognition (CVPR), pages 4566–4575, 2015. </a:t>
            </a:r>
            <a:r>
              <a:rPr lang="en-US" sz="800" err="1">
                <a:latin typeface="Arial"/>
                <a:cs typeface="Arial"/>
              </a:rPr>
              <a:t>doi</a:t>
            </a:r>
            <a:r>
              <a:rPr lang="en-US" sz="800">
                <a:latin typeface="Arial"/>
                <a:cs typeface="Arial"/>
              </a:rPr>
              <a:t>: 10.1109/CVPR.2015.7299087.</a:t>
            </a:r>
            <a:br>
              <a:rPr lang="en-US" sz="800">
                <a:latin typeface="Arial"/>
                <a:cs typeface="Arial"/>
              </a:rPr>
            </a:br>
            <a:r>
              <a:rPr lang="en-US" sz="800">
                <a:solidFill>
                  <a:srgbClr val="C00000"/>
                </a:solidFill>
                <a:latin typeface="Arial"/>
                <a:cs typeface="Arial"/>
              </a:rPr>
              <a:t>[89] </a:t>
            </a:r>
            <a:r>
              <a:rPr lang="en-US" sz="800">
                <a:latin typeface="Arial"/>
                <a:cs typeface="Arial"/>
              </a:rPr>
              <a:t>Peter Anderson, </a:t>
            </a:r>
            <a:r>
              <a:rPr lang="en-US" sz="800" err="1">
                <a:latin typeface="Arial"/>
                <a:cs typeface="Arial"/>
              </a:rPr>
              <a:t>Basura</a:t>
            </a:r>
            <a:r>
              <a:rPr lang="en-US" sz="800">
                <a:latin typeface="Arial"/>
                <a:cs typeface="Arial"/>
              </a:rPr>
              <a:t> Fernando, Mark Johnson, and Stephen Gould. SPICE: Semantic Propositional Image Caption Evaluation. In Bastian Leibe, Jiri Matas, </a:t>
            </a:r>
            <a:r>
              <a:rPr lang="en-US" sz="800" err="1">
                <a:latin typeface="Arial"/>
                <a:cs typeface="Arial"/>
              </a:rPr>
              <a:t>Nicu</a:t>
            </a:r>
            <a:r>
              <a:rPr lang="en-US" sz="800">
                <a:latin typeface="Arial"/>
                <a:cs typeface="Arial"/>
              </a:rPr>
              <a:t> </a:t>
            </a:r>
            <a:r>
              <a:rPr lang="en-US" sz="800" err="1">
                <a:latin typeface="Arial"/>
                <a:cs typeface="Arial"/>
              </a:rPr>
              <a:t>Sebe</a:t>
            </a:r>
            <a:r>
              <a:rPr lang="en-US" sz="800">
                <a:latin typeface="Arial"/>
                <a:cs typeface="Arial"/>
              </a:rPr>
              <a:t>, and Max Welling, editors, Computer Vision – ECCV 2016, pages 382–398, Cham, 2016. Springer International Publishing.</a:t>
            </a:r>
            <a:endParaRPr lang="en-US"/>
          </a:p>
          <a:p>
            <a:r>
              <a:rPr lang="en-US" sz="800">
                <a:solidFill>
                  <a:srgbClr val="C00000"/>
                </a:solidFill>
                <a:latin typeface="Arial"/>
                <a:cs typeface="Arial"/>
              </a:rPr>
              <a:t>[90] </a:t>
            </a:r>
            <a:r>
              <a:rPr lang="en-US" sz="800">
                <a:latin typeface="Arial"/>
                <a:cs typeface="Arial"/>
              </a:rPr>
              <a:t>Siqi Liu, Zhenhai Zhu, Ning Ye, Sergio Guadarrama, and Kevin Murphy. Improved Image Captioning via Policy Gradient optimization of </a:t>
            </a:r>
            <a:r>
              <a:rPr lang="en-US" sz="800" err="1">
                <a:latin typeface="Arial"/>
                <a:cs typeface="Arial"/>
              </a:rPr>
              <a:t>SPIDEr</a:t>
            </a:r>
            <a:r>
              <a:rPr lang="en-US" sz="800">
                <a:latin typeface="Arial"/>
                <a:cs typeface="Arial"/>
              </a:rPr>
              <a:t>. 2017 IEEE International Conference on Computer Vision (ICCV), Oct 2017. </a:t>
            </a:r>
            <a:r>
              <a:rPr lang="en-US" sz="800" err="1">
                <a:latin typeface="Arial"/>
                <a:cs typeface="Arial"/>
              </a:rPr>
              <a:t>doi</a:t>
            </a:r>
            <a:r>
              <a:rPr lang="en-US" sz="800">
                <a:latin typeface="Arial"/>
                <a:cs typeface="Arial"/>
              </a:rPr>
              <a:t>: 10.1109/iccv.2017.100. URL http://dx.doi.org/10.1109/ICCV.2017.100.</a:t>
            </a:r>
            <a:br>
              <a:rPr lang="en-US" sz="800">
                <a:latin typeface="Arial"/>
                <a:cs typeface="Arial"/>
              </a:rPr>
            </a:br>
            <a:r>
              <a:rPr lang="en-US" sz="800">
                <a:solidFill>
                  <a:srgbClr val="C00000"/>
                </a:solidFill>
                <a:latin typeface="Arial"/>
                <a:cs typeface="Arial"/>
              </a:rPr>
              <a:t>[93] </a:t>
            </a:r>
            <a:r>
              <a:rPr lang="en-US" sz="800">
                <a:latin typeface="Arial"/>
                <a:cs typeface="Arial"/>
              </a:rPr>
              <a:t>Zelin Zhou, </a:t>
            </a:r>
            <a:r>
              <a:rPr lang="en-US" sz="800" err="1">
                <a:latin typeface="Arial"/>
                <a:cs typeface="Arial"/>
              </a:rPr>
              <a:t>Zhiling</a:t>
            </a:r>
            <a:r>
              <a:rPr lang="en-US" sz="800">
                <a:latin typeface="Arial"/>
                <a:cs typeface="Arial"/>
              </a:rPr>
              <a:t> Zhang, </a:t>
            </a:r>
            <a:r>
              <a:rPr lang="en-US" sz="800" err="1">
                <a:latin typeface="Arial"/>
                <a:cs typeface="Arial"/>
              </a:rPr>
              <a:t>Xuenan</a:t>
            </a:r>
            <a:r>
              <a:rPr lang="en-US" sz="800">
                <a:latin typeface="Arial"/>
                <a:cs typeface="Arial"/>
              </a:rPr>
              <a:t> Xu, </a:t>
            </a:r>
            <a:r>
              <a:rPr lang="en-US" sz="800" err="1">
                <a:latin typeface="Arial"/>
                <a:cs typeface="Arial"/>
              </a:rPr>
              <a:t>Zeyu</a:t>
            </a:r>
            <a:r>
              <a:rPr lang="en-US" sz="800">
                <a:latin typeface="Arial"/>
                <a:cs typeface="Arial"/>
              </a:rPr>
              <a:t> Xie, </a:t>
            </a:r>
            <a:r>
              <a:rPr lang="en-US" sz="800" err="1">
                <a:latin typeface="Arial"/>
                <a:cs typeface="Arial"/>
              </a:rPr>
              <a:t>Mengyue</a:t>
            </a:r>
            <a:r>
              <a:rPr lang="en-US" sz="800">
                <a:latin typeface="Arial"/>
                <a:cs typeface="Arial"/>
              </a:rPr>
              <a:t> Wu, and Kenny Q. Zhu. Can Audio Captions Be Evaluated With Image Caption Metrics? ICASSP 2022 - 2022 IEEE International Conference on Acoustics, Speech and Signal Processing (ICASSP), pages 981–985, 2021</a:t>
            </a:r>
            <a:endParaRPr lang="en-US"/>
          </a:p>
        </p:txBody>
      </p:sp>
      <p:pic>
        <p:nvPicPr>
          <p:cNvPr id="8" name="Picture 7" descr="A screenshot of a computer&#10;&#10;Description automatically generated">
            <a:extLst>
              <a:ext uri="{FF2B5EF4-FFF2-40B4-BE49-F238E27FC236}">
                <a16:creationId xmlns:a16="http://schemas.microsoft.com/office/drawing/2014/main" id="{3C2E682F-B26C-83C3-3AE5-A7968BE04156}"/>
              </a:ext>
            </a:extLst>
          </p:cNvPr>
          <p:cNvPicPr>
            <a:picLocks noChangeAspect="1"/>
          </p:cNvPicPr>
          <p:nvPr/>
        </p:nvPicPr>
        <p:blipFill>
          <a:blip r:embed="rId3"/>
          <a:stretch>
            <a:fillRect/>
          </a:stretch>
        </p:blipFill>
        <p:spPr>
          <a:xfrm>
            <a:off x="4689174" y="1059038"/>
            <a:ext cx="4452105" cy="3576901"/>
          </a:xfrm>
          <a:prstGeom prst="rect">
            <a:avLst/>
          </a:prstGeom>
        </p:spPr>
      </p:pic>
    </p:spTree>
    <p:extLst>
      <p:ext uri="{BB962C8B-B14F-4D97-AF65-F5344CB8AC3E}">
        <p14:creationId xmlns:p14="http://schemas.microsoft.com/office/powerpoint/2010/main" val="402248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5565DE-C507-13AC-A378-D54295E94BFB}"/>
              </a:ext>
            </a:extLst>
          </p:cNvPr>
          <p:cNvSpPr/>
          <p:nvPr/>
        </p:nvSpPr>
        <p:spPr>
          <a:xfrm>
            <a:off x="459685" y="1185240"/>
            <a:ext cx="7285380" cy="1504467"/>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467139" y="1247862"/>
            <a:ext cx="8229600" cy="4725553"/>
          </a:xfrm>
        </p:spPr>
        <p:txBody>
          <a:bodyPr/>
          <a:lstStyle/>
          <a:p>
            <a:pPr marL="0" indent="0">
              <a:buNone/>
            </a:pPr>
            <a:r>
              <a:rPr lang="en-US" sz="2000" b="1" u="sng"/>
              <a:t>1. Automated Audio Captioning (AAC)</a:t>
            </a:r>
            <a:endParaRPr lang="en-US" sz="2000"/>
          </a:p>
          <a:p>
            <a:pPr marL="342900" indent="-342900">
              <a:buAutoNum type="alphaLcParenR"/>
            </a:pPr>
            <a:r>
              <a:rPr lang="en-US" sz="1400">
                <a:solidFill>
                  <a:schemeClr val="tx1"/>
                </a:solidFill>
              </a:rPr>
              <a:t>What is AAC?</a:t>
            </a:r>
          </a:p>
          <a:p>
            <a:pPr marL="342900" indent="-342900">
              <a:buAutoNum type="alphaLcParenR"/>
            </a:pPr>
            <a:r>
              <a:rPr lang="en-US" sz="1400">
                <a:solidFill>
                  <a:schemeClr val="tx1"/>
                </a:solidFill>
              </a:rPr>
              <a:t>How are AAC models trained?</a:t>
            </a:r>
            <a:endParaRPr lang="en-US" sz="1400">
              <a:solidFill>
                <a:srgbClr val="000000"/>
              </a:solidFill>
            </a:endParaRPr>
          </a:p>
          <a:p>
            <a:pPr marL="342900" indent="-342900">
              <a:buAutoNum type="alphaLcParenR"/>
            </a:pPr>
            <a:r>
              <a:rPr lang="en-US" sz="1400">
                <a:solidFill>
                  <a:srgbClr val="000000"/>
                </a:solidFill>
              </a:rPr>
              <a:t>Which datasets, encoders, and decoders are used for AAC?</a:t>
            </a:r>
          </a:p>
          <a:p>
            <a:pPr marL="342900" indent="-342900">
              <a:buAutoNum type="alphaLcParenR"/>
            </a:pPr>
            <a:r>
              <a:rPr lang="en-US" sz="1400">
                <a:solidFill>
                  <a:srgbClr val="000000"/>
                </a:solidFill>
              </a:rPr>
              <a:t>How are AAC models</a:t>
            </a:r>
            <a:r>
              <a:rPr lang="en-US" sz="1400">
                <a:solidFill>
                  <a:schemeClr val="tx1"/>
                </a:solidFill>
              </a:rPr>
              <a:t> evaluated?</a:t>
            </a:r>
          </a:p>
          <a:p>
            <a:pPr marL="0" indent="0">
              <a:buNone/>
            </a:pPr>
            <a:r>
              <a:rPr lang="en-US" sz="1800" b="1">
                <a:solidFill>
                  <a:srgbClr val="000000"/>
                </a:solidFill>
              </a:rPr>
              <a:t>C1: Reconstruction Latent Space Similarity Regularization for AAC</a:t>
            </a:r>
            <a:endParaRPr lang="en-US" sz="1800">
              <a:solidFill>
                <a:srgbClr val="000000"/>
              </a:solidFill>
            </a:endParaRPr>
          </a:p>
          <a:p>
            <a:pPr marL="0" indent="0">
              <a:buNone/>
            </a:pPr>
            <a:r>
              <a:rPr lang="en-US" sz="1800" b="1">
                <a:solidFill>
                  <a:srgbClr val="000000"/>
                </a:solidFill>
              </a:rPr>
              <a:t>C2: Epochal Difficult Captions for AAC</a:t>
            </a:r>
            <a:br>
              <a:rPr lang="en-US" sz="1800" b="1">
                <a:solidFill>
                  <a:srgbClr val="000000"/>
                </a:solidFill>
              </a:rPr>
            </a:br>
            <a:endParaRPr lang="en-US" sz="1800"/>
          </a:p>
          <a:p>
            <a:pPr marL="0" indent="0">
              <a:buNone/>
            </a:pPr>
            <a:r>
              <a:rPr lang="en-US" sz="2000" b="1" i="1" u="sng"/>
              <a:t>2. Language Based Audio Retrieval (LBAR)</a:t>
            </a:r>
            <a:endParaRPr lang="en-US" sz="2000"/>
          </a:p>
          <a:p>
            <a:pPr marL="342900" indent="-342900">
              <a:buAutoNum type="alphaLcParenR"/>
            </a:pPr>
            <a:r>
              <a:rPr lang="en-US" sz="1400">
                <a:solidFill>
                  <a:schemeClr val="tx1"/>
                </a:solidFill>
              </a:rPr>
              <a:t>What is LBAR?</a:t>
            </a:r>
          </a:p>
          <a:p>
            <a:pPr marL="342265" indent="-342265">
              <a:buAutoNum type="alphaLcParenR"/>
            </a:pPr>
            <a:r>
              <a:rPr lang="en-US" sz="1400">
                <a:solidFill>
                  <a:schemeClr val="tx1"/>
                </a:solidFill>
              </a:rPr>
              <a:t>How are LBAR models trained?</a:t>
            </a:r>
          </a:p>
          <a:p>
            <a:pPr marL="342265" indent="-342265">
              <a:buAutoNum type="alphaLcParenR"/>
            </a:pPr>
            <a:r>
              <a:rPr lang="en-US" sz="1400">
                <a:solidFill>
                  <a:schemeClr val="tx1"/>
                </a:solidFill>
              </a:rPr>
              <a:t>What datasets are used for LBAR?</a:t>
            </a:r>
          </a:p>
          <a:p>
            <a:pPr marL="342265" indent="-342265">
              <a:buAutoNum type="alphaLcParenR"/>
            </a:pPr>
            <a:r>
              <a:rPr lang="en-US" sz="1400">
                <a:solidFill>
                  <a:schemeClr val="tx1"/>
                </a:solidFill>
              </a:rPr>
              <a:t>How are LBAR models evaluated?</a:t>
            </a:r>
          </a:p>
          <a:p>
            <a:pPr marL="0" indent="0">
              <a:buNone/>
            </a:pPr>
            <a:r>
              <a:rPr lang="en-US" sz="1800" b="1">
                <a:solidFill>
                  <a:srgbClr val="000000"/>
                </a:solidFill>
              </a:rPr>
              <a:t>C3: Converging Tied Layers for LBAR</a:t>
            </a:r>
            <a:endParaRPr lang="en-US" sz="1800">
              <a:solidFill>
                <a:srgbClr val="000000"/>
              </a:solidFill>
            </a:endParaRPr>
          </a:p>
          <a:p>
            <a:pPr marL="0" indent="0">
              <a:buNone/>
            </a:pPr>
            <a:endParaRPr lang="en-US" sz="1600"/>
          </a:p>
          <a:p>
            <a:pPr marL="0" indent="0">
              <a:buNone/>
            </a:pPr>
            <a:r>
              <a:rPr lang="en-US" sz="2000" b="1"/>
              <a:t>Conclusions &amp; Future Work</a:t>
            </a:r>
            <a:endParaRPr lang="en-US" sz="2000"/>
          </a:p>
          <a:p>
            <a:pPr marL="0" indent="0">
              <a:buNone/>
            </a:pPr>
            <a:endParaRPr lang="en-US" sz="2000" b="1" u="sng"/>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19</a:t>
            </a:fld>
            <a:endParaRPr lang="en-SG"/>
          </a:p>
        </p:txBody>
      </p:sp>
      <p:sp>
        <p:nvSpPr>
          <p:cNvPr id="5" name="Rectangle 4">
            <a:extLst>
              <a:ext uri="{FF2B5EF4-FFF2-40B4-BE49-F238E27FC236}">
                <a16:creationId xmlns:a16="http://schemas.microsoft.com/office/drawing/2014/main" id="{6EE72E7C-64CE-1D62-C4EC-C4EE1808BBB8}"/>
              </a:ext>
            </a:extLst>
          </p:cNvPr>
          <p:cNvSpPr/>
          <p:nvPr/>
        </p:nvSpPr>
        <p:spPr>
          <a:xfrm>
            <a:off x="471675" y="2971335"/>
            <a:ext cx="7280411" cy="3058957"/>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3608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Publications</a:t>
            </a:r>
          </a:p>
        </p:txBody>
      </p:sp>
      <p:sp>
        <p:nvSpPr>
          <p:cNvPr id="3" name="Content Placeholder 2"/>
          <p:cNvSpPr>
            <a:spLocks noGrp="1"/>
          </p:cNvSpPr>
          <p:nvPr>
            <p:ph idx="1"/>
          </p:nvPr>
        </p:nvSpPr>
        <p:spPr>
          <a:xfrm>
            <a:off x="63708" y="1065455"/>
            <a:ext cx="8749897" cy="4725553"/>
          </a:xfrm>
        </p:spPr>
        <p:txBody>
          <a:bodyPr/>
          <a:lstStyle/>
          <a:p>
            <a:pPr marL="285750" indent="-285750">
              <a:buFont typeface="Calibri"/>
              <a:buChar char="-"/>
            </a:pPr>
            <a:r>
              <a:rPr lang="en-US" sz="1500" b="1">
                <a:solidFill>
                  <a:srgbClr val="C00000"/>
                </a:solidFill>
                <a:ea typeface="+mn-lt"/>
                <a:cs typeface="+mn-lt"/>
              </a:rPr>
              <a:t>[C1]</a:t>
            </a:r>
            <a:r>
              <a:rPr lang="en-US" sz="1500" b="1">
                <a:solidFill>
                  <a:schemeClr val="tx1"/>
                </a:solidFill>
                <a:ea typeface="+mn-lt"/>
                <a:cs typeface="+mn-lt"/>
              </a:rPr>
              <a:t> Andrew Koh</a:t>
            </a:r>
            <a:r>
              <a:rPr lang="en-US" sz="1500">
                <a:solidFill>
                  <a:schemeClr val="tx1"/>
                </a:solidFill>
                <a:ea typeface="+mn-lt"/>
                <a:cs typeface="+mn-lt"/>
              </a:rPr>
              <a:t>, Xue </a:t>
            </a:r>
            <a:r>
              <a:rPr lang="en-US" sz="1500" err="1">
                <a:solidFill>
                  <a:schemeClr val="tx1"/>
                </a:solidFill>
                <a:ea typeface="+mn-lt"/>
                <a:cs typeface="+mn-lt"/>
              </a:rPr>
              <a:t>Fuzhao</a:t>
            </a:r>
            <a:r>
              <a:rPr lang="en-US" sz="1500">
                <a:solidFill>
                  <a:schemeClr val="tx1"/>
                </a:solidFill>
                <a:ea typeface="+mn-lt"/>
                <a:cs typeface="+mn-lt"/>
              </a:rPr>
              <a:t> and Eng Siong Chng, ”Automated Audio Captioning Using Transfer Learning and Reconstruction Latent Space Similarity Regularization,” ICASSP 2022 - 2022 IEEE International Conference on Acoustics, Speech and Signal Processing (ICASSP), 2022, pp. 7722-7726 </a:t>
            </a:r>
            <a:br>
              <a:rPr lang="en-US" sz="1500">
                <a:solidFill>
                  <a:schemeClr val="tx1"/>
                </a:solidFill>
                <a:ea typeface="+mn-lt"/>
                <a:cs typeface="+mn-lt"/>
              </a:rPr>
            </a:br>
            <a:endParaRPr lang="en-US" sz="1500">
              <a:solidFill>
                <a:schemeClr val="tx1"/>
              </a:solidFill>
              <a:ea typeface="+mn-lt"/>
              <a:cs typeface="+mn-lt"/>
            </a:endParaRPr>
          </a:p>
          <a:p>
            <a:pPr marL="285750" indent="-285750">
              <a:buFont typeface="Calibri"/>
              <a:buChar char="-"/>
            </a:pPr>
            <a:r>
              <a:rPr lang="en-US" sz="1500" b="1">
                <a:solidFill>
                  <a:srgbClr val="C00000"/>
                </a:solidFill>
                <a:ea typeface="+mn-lt"/>
                <a:cs typeface="+mn-lt"/>
              </a:rPr>
              <a:t>[C2]</a:t>
            </a:r>
            <a:r>
              <a:rPr lang="en-US" sz="1500" b="1">
                <a:solidFill>
                  <a:schemeClr val="tx1"/>
                </a:solidFill>
                <a:ea typeface="+mn-lt"/>
                <a:cs typeface="+mn-lt"/>
              </a:rPr>
              <a:t> Andrew Koh</a:t>
            </a:r>
            <a:r>
              <a:rPr lang="en-US" sz="1500">
                <a:solidFill>
                  <a:schemeClr val="tx1"/>
                </a:solidFill>
                <a:ea typeface="+mn-lt"/>
                <a:cs typeface="+mn-lt"/>
              </a:rPr>
              <a:t>, Soham Tiwari and Eng Siong Chng, ”Automated Audio Captioning with Epochal Difficult Captions for curriculum learning,” 2022 Asia-Pacific Signal and Information Processing Association Annual Summit and Conference (APSIPA ASC), 2022, pp. 1058-1063</a:t>
            </a:r>
            <a:br>
              <a:rPr lang="en-US" sz="1500">
                <a:solidFill>
                  <a:schemeClr val="tx1"/>
                </a:solidFill>
                <a:ea typeface="+mn-lt"/>
                <a:cs typeface="+mn-lt"/>
              </a:rPr>
            </a:br>
            <a:endParaRPr lang="en-US" sz="1500">
              <a:solidFill>
                <a:schemeClr val="tx1"/>
              </a:solidFill>
              <a:ea typeface="+mn-lt"/>
              <a:cs typeface="+mn-lt"/>
            </a:endParaRPr>
          </a:p>
          <a:p>
            <a:pPr marL="285750" indent="-285750">
              <a:buFont typeface="Calibri"/>
              <a:buChar char="-"/>
            </a:pPr>
            <a:r>
              <a:rPr lang="en-US" sz="1500" b="1">
                <a:solidFill>
                  <a:srgbClr val="C00000"/>
                </a:solidFill>
                <a:ea typeface="+mn-lt"/>
                <a:cs typeface="+mn-lt"/>
              </a:rPr>
              <a:t>[C3]</a:t>
            </a:r>
            <a:r>
              <a:rPr lang="en-US" sz="1500" b="1">
                <a:solidFill>
                  <a:schemeClr val="tx1"/>
                </a:solidFill>
                <a:ea typeface="+mn-lt"/>
                <a:cs typeface="+mn-lt"/>
              </a:rPr>
              <a:t> Andrew Koh</a:t>
            </a:r>
            <a:r>
              <a:rPr lang="en-US" sz="1500">
                <a:solidFill>
                  <a:schemeClr val="tx1"/>
                </a:solidFill>
                <a:ea typeface="+mn-lt"/>
                <a:cs typeface="+mn-lt"/>
              </a:rPr>
              <a:t> and Eng Siong Chng, ”Language-based audio retrieval with Converging Tied Layers and Contrastive Loss,” 2022 Asia-Pacific Signal and Information Processing Association Annual Summit and Conference (APSIPA ASC), 2022, pp. 1644-1648</a:t>
            </a:r>
            <a:br>
              <a:rPr lang="en-US" sz="1500">
                <a:solidFill>
                  <a:schemeClr val="tx1"/>
                </a:solidFill>
                <a:ea typeface="+mn-lt"/>
                <a:cs typeface="+mn-lt"/>
              </a:rPr>
            </a:br>
            <a:endParaRPr lang="en-US" sz="1500">
              <a:solidFill>
                <a:schemeClr val="tx1"/>
              </a:solidFill>
              <a:ea typeface="+mn-lt"/>
              <a:cs typeface="+mn-lt"/>
            </a:endParaRPr>
          </a:p>
          <a:p>
            <a:pPr marL="285750" indent="-285750">
              <a:buFont typeface="Calibri"/>
              <a:buChar char="-"/>
            </a:pPr>
            <a:r>
              <a:rPr lang="en-US" sz="1500">
                <a:solidFill>
                  <a:schemeClr val="tx1"/>
                </a:solidFill>
                <a:ea typeface="+mn-lt"/>
                <a:cs typeface="+mn-lt"/>
              </a:rPr>
              <a:t>Boon Peng Yap,</a:t>
            </a:r>
            <a:r>
              <a:rPr lang="en-US" sz="1500" b="1">
                <a:solidFill>
                  <a:schemeClr val="tx1"/>
                </a:solidFill>
                <a:ea typeface="+mn-lt"/>
                <a:cs typeface="+mn-lt"/>
              </a:rPr>
              <a:t> Andrew Koh</a:t>
            </a:r>
            <a:r>
              <a:rPr lang="en-US" sz="1500">
                <a:solidFill>
                  <a:schemeClr val="tx1"/>
                </a:solidFill>
                <a:ea typeface="+mn-lt"/>
                <a:cs typeface="+mn-lt"/>
              </a:rPr>
              <a:t>, and Eng Siong Chng. 2020. Adapting BERT for Word Sense Disambiguation with Gloss Selection Objective and Example Sentences. In Findings of the Association for Computational Linguistics: EMNLP 2020, pages 41–46</a:t>
            </a:r>
            <a:br>
              <a:rPr lang="en-US" sz="1500">
                <a:solidFill>
                  <a:schemeClr val="tx1"/>
                </a:solidFill>
                <a:ea typeface="+mn-lt"/>
                <a:cs typeface="+mn-lt"/>
              </a:rPr>
            </a:br>
            <a:endParaRPr lang="en-US" sz="1500">
              <a:solidFill>
                <a:schemeClr val="tx1"/>
              </a:solidFill>
              <a:ea typeface="+mn-lt"/>
              <a:cs typeface="+mn-lt"/>
            </a:endParaRPr>
          </a:p>
          <a:p>
            <a:pPr marL="285750" indent="-285750">
              <a:buFont typeface="Calibri"/>
              <a:buChar char="-"/>
            </a:pPr>
            <a:r>
              <a:rPr lang="en-US" sz="1500">
                <a:solidFill>
                  <a:schemeClr val="tx1"/>
                </a:solidFill>
                <a:ea typeface="+mn-lt"/>
                <a:cs typeface="+mn-lt"/>
              </a:rPr>
              <a:t>Tanmay Khandelwal, Rohan Kumar Das, </a:t>
            </a:r>
            <a:r>
              <a:rPr lang="en-US" sz="1500" b="1">
                <a:solidFill>
                  <a:schemeClr val="tx1"/>
                </a:solidFill>
                <a:ea typeface="+mn-lt"/>
                <a:cs typeface="+mn-lt"/>
              </a:rPr>
              <a:t>Andrew Koh</a:t>
            </a:r>
            <a:r>
              <a:rPr lang="en-US" sz="1500">
                <a:solidFill>
                  <a:schemeClr val="tx1"/>
                </a:solidFill>
                <a:ea typeface="+mn-lt"/>
                <a:cs typeface="+mn-lt"/>
              </a:rPr>
              <a:t> and Eng Siong Chng, “Leveraging Audio-Tagging Assisted Sound Event Detection using </a:t>
            </a:r>
            <a:r>
              <a:rPr lang="en-US" sz="1500" err="1">
                <a:solidFill>
                  <a:schemeClr val="tx1"/>
                </a:solidFill>
                <a:ea typeface="+mn-lt"/>
                <a:cs typeface="+mn-lt"/>
              </a:rPr>
              <a:t>Weakified</a:t>
            </a:r>
            <a:r>
              <a:rPr lang="en-US" sz="1500">
                <a:solidFill>
                  <a:schemeClr val="tx1"/>
                </a:solidFill>
                <a:ea typeface="+mn-lt"/>
                <a:cs typeface="+mn-lt"/>
              </a:rPr>
              <a:t> Strong Labels and Frequency Dynamic Convolutions”, in Proc. IEEE Statistical Signal Processing Workshop 2023, Hanoi, Vietnam, July 2023.</a:t>
            </a:r>
            <a:endParaRPr lang="en-US" sz="1500">
              <a:solidFill>
                <a:schemeClr val="tx1"/>
              </a:solidFill>
            </a:endParaRPr>
          </a:p>
        </p:txBody>
      </p:sp>
      <p:sp>
        <p:nvSpPr>
          <p:cNvPr id="4" name="Slide Number Placeholder 3"/>
          <p:cNvSpPr>
            <a:spLocks noGrp="1"/>
          </p:cNvSpPr>
          <p:nvPr>
            <p:ph type="sldNum" sz="quarter" idx="10"/>
          </p:nvPr>
        </p:nvSpPr>
        <p:spPr/>
        <p:txBody>
          <a:bodyPr/>
          <a:lstStyle/>
          <a:p>
            <a:pPr>
              <a:defRPr/>
            </a:pPr>
            <a:fld id="{68687031-3A6D-4125-8D93-FCFF1AEFD90E}" type="slidenum">
              <a:rPr lang="en-SG" dirty="0" smtClean="0"/>
              <a:pPr>
                <a:defRPr/>
              </a:pPr>
              <a:t>2</a:t>
            </a:fld>
            <a:endParaRPr lang="en-SG"/>
          </a:p>
        </p:txBody>
      </p:sp>
    </p:spTree>
    <p:extLst>
      <p:ext uri="{BB962C8B-B14F-4D97-AF65-F5344CB8AC3E}">
        <p14:creationId xmlns:p14="http://schemas.microsoft.com/office/powerpoint/2010/main" val="1770759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620"/>
            <a:ext cx="8483600" cy="835747"/>
          </a:xfrm>
        </p:spPr>
        <p:txBody>
          <a:bodyPr/>
          <a:lstStyle/>
          <a:p>
            <a:r>
              <a:rPr lang="en-US"/>
              <a:t>C1: </a:t>
            </a:r>
            <a:r>
              <a:rPr lang="en-US">
                <a:latin typeface="Verdana"/>
                <a:ea typeface="Verdana"/>
              </a:rPr>
              <a:t>Reconstruction Latent Space Similarity Regularization (RLSSR) for Automated Audio Captioning</a:t>
            </a:r>
          </a:p>
          <a:p>
            <a:endParaRPr lang="en-US">
              <a:ea typeface="Verdana"/>
            </a:endParaRPr>
          </a:p>
        </p:txBody>
      </p:sp>
      <p:sp>
        <p:nvSpPr>
          <p:cNvPr id="3" name="Content Placeholder 2"/>
          <p:cNvSpPr>
            <a:spLocks noGrp="1"/>
          </p:cNvSpPr>
          <p:nvPr>
            <p:ph idx="1"/>
          </p:nvPr>
        </p:nvSpPr>
        <p:spPr>
          <a:xfrm>
            <a:off x="457209" y="1892595"/>
            <a:ext cx="8410353" cy="4233568"/>
          </a:xfrm>
        </p:spPr>
        <p:txBody>
          <a:bodyPr/>
          <a:lstStyle/>
          <a:p>
            <a:pPr marL="0" indent="0">
              <a:buNone/>
            </a:pPr>
            <a:r>
              <a:rPr lang="en-US"/>
              <a:t>C1.1 Motivation</a:t>
            </a:r>
          </a:p>
          <a:p>
            <a:pPr marL="0" indent="0">
              <a:buNone/>
            </a:pPr>
            <a:r>
              <a:rPr lang="en-US"/>
              <a:t>C1.2 Model architecture</a:t>
            </a:r>
          </a:p>
          <a:p>
            <a:pPr marL="0" indent="0">
              <a:buNone/>
            </a:pPr>
            <a:r>
              <a:rPr lang="en-US"/>
              <a:t>C1.3 Experiments and results</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20</a:t>
            </a:fld>
            <a:endParaRPr lang="en-SG"/>
          </a:p>
        </p:txBody>
      </p:sp>
      <p:sp>
        <p:nvSpPr>
          <p:cNvPr id="5" name="TextBox 4">
            <a:extLst>
              <a:ext uri="{FF2B5EF4-FFF2-40B4-BE49-F238E27FC236}">
                <a16:creationId xmlns:a16="http://schemas.microsoft.com/office/drawing/2014/main" id="{EC8633C8-7D9B-A504-861A-700E3AAAC990}"/>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pic>
        <p:nvPicPr>
          <p:cNvPr id="7" name="Picture 7" descr="Diagram&#10;&#10;Description automatically generated">
            <a:extLst>
              <a:ext uri="{FF2B5EF4-FFF2-40B4-BE49-F238E27FC236}">
                <a16:creationId xmlns:a16="http://schemas.microsoft.com/office/drawing/2014/main" id="{A20F055D-12E4-A2B5-6CFB-75ABEBE8D796}"/>
              </a:ext>
            </a:extLst>
          </p:cNvPr>
          <p:cNvPicPr>
            <a:picLocks noChangeAspect="1"/>
          </p:cNvPicPr>
          <p:nvPr/>
        </p:nvPicPr>
        <p:blipFill>
          <a:blip r:embed="rId3"/>
          <a:stretch>
            <a:fillRect/>
          </a:stretch>
        </p:blipFill>
        <p:spPr>
          <a:xfrm>
            <a:off x="882389" y="3708795"/>
            <a:ext cx="5220218" cy="1764392"/>
          </a:xfrm>
          <a:prstGeom prst="rect">
            <a:avLst/>
          </a:prstGeom>
        </p:spPr>
      </p:pic>
    </p:spTree>
    <p:extLst>
      <p:ext uri="{BB962C8B-B14F-4D97-AF65-F5344CB8AC3E}">
        <p14:creationId xmlns:p14="http://schemas.microsoft.com/office/powerpoint/2010/main" val="455772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C1.1 Motivation</a:t>
            </a:r>
          </a:p>
        </p:txBody>
      </p:sp>
      <p:sp>
        <p:nvSpPr>
          <p:cNvPr id="3" name="Content Placeholder 2"/>
          <p:cNvSpPr>
            <a:spLocks noGrp="1"/>
          </p:cNvSpPr>
          <p:nvPr>
            <p:ph idx="1"/>
          </p:nvPr>
        </p:nvSpPr>
        <p:spPr>
          <a:xfrm>
            <a:off x="457200" y="1252832"/>
            <a:ext cx="8225734" cy="4725553"/>
          </a:xfrm>
        </p:spPr>
        <p:txBody>
          <a:bodyPr/>
          <a:lstStyle/>
          <a:p>
            <a:pPr marL="342265" indent="-342265"/>
            <a:r>
              <a:rPr lang="en-US" sz="2000" b="1"/>
              <a:t>Weak Gradient Flow</a:t>
            </a:r>
            <a:r>
              <a:rPr lang="en-US" sz="2000"/>
              <a:t> from decoder to encoder</a:t>
            </a:r>
          </a:p>
          <a:p>
            <a:pPr marL="742315" lvl="1" indent="-285115"/>
            <a:r>
              <a:rPr lang="en-US" sz="1800" b="1"/>
              <a:t>Self Supervised Objectives</a:t>
            </a:r>
            <a:r>
              <a:rPr lang="en-US" sz="1800"/>
              <a:t> can mitigate this</a:t>
            </a:r>
          </a:p>
          <a:p>
            <a:pPr marL="742315" lvl="1" indent="-285115"/>
            <a:r>
              <a:rPr lang="en-US" sz="1800">
                <a:solidFill>
                  <a:srgbClr val="000000"/>
                </a:solidFill>
              </a:rPr>
              <a:t>Inspired by Computer vision methods</a:t>
            </a:r>
          </a:p>
          <a:p>
            <a:pPr marL="342265" indent="-342265"/>
            <a:r>
              <a:rPr lang="en-US" sz="2000"/>
              <a:t>Architecture Design – </a:t>
            </a:r>
            <a:r>
              <a:rPr lang="en-US" sz="2000" b="1"/>
              <a:t>Added Transformer Encoder</a:t>
            </a:r>
            <a:endParaRPr lang="en-US" sz="2000"/>
          </a:p>
          <a:p>
            <a:pPr marL="742315" lvl="1" indent="-285115"/>
            <a:r>
              <a:rPr lang="en-US" sz="1800"/>
              <a:t>Most prior work use only a CNN audio encoder</a:t>
            </a:r>
          </a:p>
          <a:p>
            <a:pPr marL="742315" lvl="1" indent="-285115"/>
            <a:r>
              <a:rPr lang="en-US" sz="1800">
                <a:ea typeface="+mn-lt"/>
                <a:cs typeface="+mn-lt"/>
              </a:rPr>
              <a:t>self-attention mechanism – good at processing sequential contextual data due to their self-attention mechanism.</a:t>
            </a:r>
          </a:p>
          <a:p>
            <a:pPr marL="1142365" lvl="2" indent="-227965">
              <a:buFont typeface="Wingdings"/>
              <a:buChar char="§"/>
            </a:pPr>
            <a:r>
              <a:rPr lang="en-US" sz="1800">
                <a:ea typeface="+mn-lt"/>
                <a:cs typeface="+mn-lt"/>
              </a:rPr>
              <a:t>focus on impulse sound events such as ’explosion’ or ’gunshot’</a:t>
            </a:r>
            <a:endParaRPr lang="en-US" sz="1800"/>
          </a:p>
          <a:p>
            <a:pPr marL="457200" lvl="1" indent="0">
              <a:buNone/>
            </a:pPr>
            <a:endParaRPr lang="en-US" sz="1600">
              <a:solidFill>
                <a:srgbClr val="000099"/>
              </a:solidFill>
            </a:endParaRPr>
          </a:p>
          <a:p>
            <a:pPr marL="742315" lvl="1" indent="-285115"/>
            <a:endParaRPr lang="en-US" sz="1600"/>
          </a:p>
          <a:p>
            <a:pPr marL="342265" indent="-342265"/>
            <a:endParaRPr lang="en-US" sz="2000"/>
          </a:p>
          <a:p>
            <a:pPr marL="742315" lvl="1" indent="-285115"/>
            <a:endParaRPr lang="en-US" sz="2000">
              <a:solidFill>
                <a:srgbClr val="000000"/>
              </a:solidFill>
            </a:endParaRPr>
          </a:p>
          <a:p>
            <a:pPr marL="342265" indent="-342265"/>
            <a:endParaRPr lang="en-US" sz="2000"/>
          </a:p>
          <a:p>
            <a:pPr marL="342265" indent="-342265"/>
            <a:endParaRPr lang="en-US" sz="2000"/>
          </a:p>
          <a:p>
            <a:pPr marL="342265" indent="-342265"/>
            <a:endParaRPr lang="en-US" sz="2000"/>
          </a:p>
          <a:p>
            <a:pPr marL="342265" indent="-342265"/>
            <a:endParaRPr lang="en-US" sz="2000"/>
          </a:p>
          <a:p>
            <a:pPr marL="342265" indent="-342265"/>
            <a:endParaRPr lang="en-US"/>
          </a:p>
        </p:txBody>
      </p:sp>
      <p:sp>
        <p:nvSpPr>
          <p:cNvPr id="4" name="Slide Number Placeholder 3"/>
          <p:cNvSpPr>
            <a:spLocks noGrp="1"/>
          </p:cNvSpPr>
          <p:nvPr>
            <p:ph type="sldNum" sz="quarter" idx="10"/>
          </p:nvPr>
        </p:nvSpPr>
        <p:spPr/>
        <p:txBody>
          <a:bodyPr/>
          <a:lstStyle/>
          <a:p>
            <a:pPr>
              <a:defRPr/>
            </a:pPr>
            <a:fld id="{68687031-3A6D-4125-8D93-FCFF1AEFD90E}" type="slidenum">
              <a:rPr lang="en-SG" dirty="0" smtClean="0"/>
              <a:pPr>
                <a:defRPr/>
              </a:pPr>
              <a:t>21</a:t>
            </a:fld>
            <a:endParaRPr lang="en-SG"/>
          </a:p>
        </p:txBody>
      </p:sp>
      <p:sp>
        <p:nvSpPr>
          <p:cNvPr id="10" name="TextBox 9">
            <a:extLst>
              <a:ext uri="{FF2B5EF4-FFF2-40B4-BE49-F238E27FC236}">
                <a16:creationId xmlns:a16="http://schemas.microsoft.com/office/drawing/2014/main" id="{518B9B86-1D2D-DB54-A925-5221380E3351}"/>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spTree>
    <p:extLst>
      <p:ext uri="{BB962C8B-B14F-4D97-AF65-F5344CB8AC3E}">
        <p14:creationId xmlns:p14="http://schemas.microsoft.com/office/powerpoint/2010/main" val="1377469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C1.2a Model architecture</a:t>
            </a:r>
          </a:p>
        </p:txBody>
      </p:sp>
      <p:sp>
        <p:nvSpPr>
          <p:cNvPr id="3" name="Content Placeholder 2"/>
          <p:cNvSpPr>
            <a:spLocks noGrp="1"/>
          </p:cNvSpPr>
          <p:nvPr>
            <p:ph idx="1"/>
          </p:nvPr>
        </p:nvSpPr>
        <p:spPr>
          <a:xfrm>
            <a:off x="457200" y="1254180"/>
            <a:ext cx="3207996" cy="4067313"/>
          </a:xfrm>
        </p:spPr>
        <p:txBody>
          <a:bodyPr/>
          <a:lstStyle/>
          <a:p>
            <a:pPr marL="342265" indent="-342265"/>
            <a:r>
              <a:rPr lang="en-US" sz="2000"/>
              <a:t>Encoder</a:t>
            </a:r>
          </a:p>
          <a:p>
            <a:pPr marL="742315" lvl="1" indent="-285115"/>
            <a:r>
              <a:rPr lang="en-US" sz="1600"/>
              <a:t>Transformer Encoder and CNN10 Encoder</a:t>
            </a:r>
          </a:p>
          <a:p>
            <a:pPr marL="342265" indent="-342265"/>
            <a:r>
              <a:rPr lang="en-US" sz="2000"/>
              <a:t>Decoder</a:t>
            </a:r>
            <a:endParaRPr lang="en-US" sz="2000">
              <a:solidFill>
                <a:srgbClr val="000099"/>
              </a:solidFill>
            </a:endParaRPr>
          </a:p>
          <a:p>
            <a:pPr marL="742315" lvl="1" indent="-285115"/>
            <a:r>
              <a:rPr lang="en-US" sz="1600"/>
              <a:t>Transformer Decoder</a:t>
            </a:r>
          </a:p>
          <a:p>
            <a:pPr marL="342265" indent="-342265"/>
            <a:r>
              <a:rPr lang="en-US" sz="2000"/>
              <a:t>Supplementary Objective</a:t>
            </a:r>
            <a:endParaRPr lang="en-US" sz="2000">
              <a:solidFill>
                <a:srgbClr val="000099"/>
              </a:solidFill>
            </a:endParaRPr>
          </a:p>
          <a:p>
            <a:pPr marL="742315" lvl="1" indent="-285115"/>
            <a:r>
              <a:rPr lang="en-US" sz="1600" b="1">
                <a:ea typeface="Verdana"/>
              </a:rPr>
              <a:t>Reconstruction Latent Space Similarity Regularization</a:t>
            </a:r>
            <a:r>
              <a:rPr lang="en-US" sz="1600">
                <a:ea typeface="Verdana"/>
              </a:rPr>
              <a:t> (RLSSR) Module</a:t>
            </a:r>
            <a:endParaRPr lang="en-US"/>
          </a:p>
          <a:p>
            <a:pPr marL="742315" lvl="1" indent="-285115"/>
            <a:endParaRPr lang="en-US" sz="1800"/>
          </a:p>
        </p:txBody>
      </p:sp>
      <p:sp>
        <p:nvSpPr>
          <p:cNvPr id="4" name="Slide Number Placeholder 3"/>
          <p:cNvSpPr>
            <a:spLocks noGrp="1"/>
          </p:cNvSpPr>
          <p:nvPr>
            <p:ph type="sldNum" sz="quarter" idx="10"/>
          </p:nvPr>
        </p:nvSpPr>
        <p:spPr>
          <a:xfrm>
            <a:off x="6553200" y="6573308"/>
            <a:ext cx="2133600" cy="476250"/>
          </a:xfrm>
        </p:spPr>
        <p:txBody>
          <a:bodyPr/>
          <a:lstStyle/>
          <a:p>
            <a:pPr>
              <a:defRPr/>
            </a:pPr>
            <a:fld id="{68687031-3A6D-4125-8D93-FCFF1AEFD90E}" type="slidenum">
              <a:rPr lang="en-SG" smtClean="0"/>
              <a:pPr>
                <a:defRPr/>
              </a:pPr>
              <a:t>22</a:t>
            </a:fld>
            <a:endParaRPr lang="en-SG"/>
          </a:p>
        </p:txBody>
      </p:sp>
      <p:pic>
        <p:nvPicPr>
          <p:cNvPr id="6" name="Picture 7" descr="Diagram&#10;&#10;Description automatically generated">
            <a:extLst>
              <a:ext uri="{FF2B5EF4-FFF2-40B4-BE49-F238E27FC236}">
                <a16:creationId xmlns:a16="http://schemas.microsoft.com/office/drawing/2014/main" id="{2831A0C5-40CC-1A13-3E74-CFF874E8459B}"/>
              </a:ext>
            </a:extLst>
          </p:cNvPr>
          <p:cNvPicPr>
            <a:picLocks noChangeAspect="1"/>
          </p:cNvPicPr>
          <p:nvPr/>
        </p:nvPicPr>
        <p:blipFill rotWithShape="1">
          <a:blip r:embed="rId3"/>
          <a:srcRect t="190" r="-212" b="-190"/>
          <a:stretch/>
        </p:blipFill>
        <p:spPr>
          <a:xfrm>
            <a:off x="4017073" y="880641"/>
            <a:ext cx="5018625" cy="5582552"/>
          </a:xfrm>
          <a:prstGeom prst="rect">
            <a:avLst/>
          </a:prstGeom>
        </p:spPr>
      </p:pic>
      <p:sp>
        <p:nvSpPr>
          <p:cNvPr id="5" name="Arrow: Down 4">
            <a:extLst>
              <a:ext uri="{FF2B5EF4-FFF2-40B4-BE49-F238E27FC236}">
                <a16:creationId xmlns:a16="http://schemas.microsoft.com/office/drawing/2014/main" id="{269E9393-0380-AA77-B1F2-4EEA6C1D348F}"/>
              </a:ext>
            </a:extLst>
          </p:cNvPr>
          <p:cNvSpPr/>
          <p:nvPr/>
        </p:nvSpPr>
        <p:spPr>
          <a:xfrm rot="4980000">
            <a:off x="8071758" y="1077840"/>
            <a:ext cx="205848" cy="639214"/>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D1C31822-8E4A-EE11-952B-6B51F2D86F3D}"/>
              </a:ext>
            </a:extLst>
          </p:cNvPr>
          <p:cNvSpPr/>
          <p:nvPr/>
        </p:nvSpPr>
        <p:spPr>
          <a:xfrm rot="-4140000">
            <a:off x="4409824" y="2681290"/>
            <a:ext cx="205848" cy="639214"/>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49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C1.2b Model architecture</a:t>
            </a:r>
          </a:p>
        </p:txBody>
      </p:sp>
      <p:sp>
        <p:nvSpPr>
          <p:cNvPr id="3" name="Content Placeholder 2"/>
          <p:cNvSpPr>
            <a:spLocks noGrp="1"/>
          </p:cNvSpPr>
          <p:nvPr>
            <p:ph idx="1"/>
          </p:nvPr>
        </p:nvSpPr>
        <p:spPr>
          <a:xfrm>
            <a:off x="457200" y="1254180"/>
            <a:ext cx="7938746" cy="4067313"/>
          </a:xfrm>
        </p:spPr>
        <p:txBody>
          <a:bodyPr/>
          <a:lstStyle/>
          <a:p>
            <a:pPr marL="342265" indent="-342265"/>
            <a:r>
              <a:rPr lang="en-US" sz="2000">
                <a:ea typeface="Verdana"/>
              </a:rPr>
              <a:t>Reconstruction Latent Space Similarity Regularization (RLSSR) Module</a:t>
            </a:r>
            <a:endParaRPr lang="en-US">
              <a:ea typeface="Verdana"/>
            </a:endParaRPr>
          </a:p>
          <a:p>
            <a:pPr marL="742315" lvl="1" indent="-285115"/>
            <a:r>
              <a:rPr lang="en-US" sz="1600">
                <a:ea typeface="Verdana"/>
              </a:rPr>
              <a:t>Choice of distance loss: L1, L2</a:t>
            </a:r>
          </a:p>
          <a:p>
            <a:pPr marL="742315" lvl="1" indent="-285115"/>
            <a:endParaRPr lang="en-US" sz="1800"/>
          </a:p>
        </p:txBody>
      </p:sp>
      <p:sp>
        <p:nvSpPr>
          <p:cNvPr id="4" name="Slide Number Placeholder 3"/>
          <p:cNvSpPr>
            <a:spLocks noGrp="1"/>
          </p:cNvSpPr>
          <p:nvPr>
            <p:ph type="sldNum" sz="quarter" idx="10"/>
          </p:nvPr>
        </p:nvSpPr>
        <p:spPr>
          <a:xfrm>
            <a:off x="6553200" y="6573308"/>
            <a:ext cx="2133600" cy="476250"/>
          </a:xfrm>
        </p:spPr>
        <p:txBody>
          <a:bodyPr/>
          <a:lstStyle/>
          <a:p>
            <a:pPr>
              <a:defRPr/>
            </a:pPr>
            <a:fld id="{68687031-3A6D-4125-8D93-FCFF1AEFD90E}" type="slidenum">
              <a:rPr lang="en-SG" smtClean="0"/>
              <a:pPr>
                <a:defRPr/>
              </a:pPr>
              <a:t>23</a:t>
            </a:fld>
            <a:endParaRPr lang="en-SG"/>
          </a:p>
        </p:txBody>
      </p:sp>
      <p:sp>
        <p:nvSpPr>
          <p:cNvPr id="20" name="Rectangle 19">
            <a:extLst>
              <a:ext uri="{FF2B5EF4-FFF2-40B4-BE49-F238E27FC236}">
                <a16:creationId xmlns:a16="http://schemas.microsoft.com/office/drawing/2014/main" id="{19D06831-142F-2E40-B02D-D049F44B7561}"/>
              </a:ext>
            </a:extLst>
          </p:cNvPr>
          <p:cNvSpPr/>
          <p:nvPr/>
        </p:nvSpPr>
        <p:spPr>
          <a:xfrm>
            <a:off x="2704805" y="5095315"/>
            <a:ext cx="3298430" cy="1341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Diagram&#10;&#10;Description automatically generated">
            <a:extLst>
              <a:ext uri="{FF2B5EF4-FFF2-40B4-BE49-F238E27FC236}">
                <a16:creationId xmlns:a16="http://schemas.microsoft.com/office/drawing/2014/main" id="{DA341A7F-CDEF-9165-883B-11B740DF0C67}"/>
              </a:ext>
            </a:extLst>
          </p:cNvPr>
          <p:cNvPicPr>
            <a:picLocks noChangeAspect="1"/>
          </p:cNvPicPr>
          <p:nvPr/>
        </p:nvPicPr>
        <p:blipFill>
          <a:blip r:embed="rId3"/>
          <a:stretch>
            <a:fillRect/>
          </a:stretch>
        </p:blipFill>
        <p:spPr>
          <a:xfrm>
            <a:off x="840316" y="2670979"/>
            <a:ext cx="7590366" cy="2563791"/>
          </a:xfrm>
          <a:prstGeom prst="rect">
            <a:avLst/>
          </a:prstGeom>
        </p:spPr>
      </p:pic>
      <p:pic>
        <p:nvPicPr>
          <p:cNvPr id="9" name="Picture 9">
            <a:extLst>
              <a:ext uri="{FF2B5EF4-FFF2-40B4-BE49-F238E27FC236}">
                <a16:creationId xmlns:a16="http://schemas.microsoft.com/office/drawing/2014/main" id="{1507493B-6B1D-5258-C06B-C03C1A21FAB1}"/>
              </a:ext>
            </a:extLst>
          </p:cNvPr>
          <p:cNvPicPr>
            <a:picLocks noChangeAspect="1"/>
          </p:cNvPicPr>
          <p:nvPr/>
        </p:nvPicPr>
        <p:blipFill>
          <a:blip r:embed="rId4"/>
          <a:stretch>
            <a:fillRect/>
          </a:stretch>
        </p:blipFill>
        <p:spPr>
          <a:xfrm>
            <a:off x="2978150" y="5492461"/>
            <a:ext cx="2743200" cy="550912"/>
          </a:xfrm>
          <a:prstGeom prst="rect">
            <a:avLst/>
          </a:prstGeom>
        </p:spPr>
      </p:pic>
      <p:sp>
        <p:nvSpPr>
          <p:cNvPr id="6" name="TextBox 5">
            <a:extLst>
              <a:ext uri="{FF2B5EF4-FFF2-40B4-BE49-F238E27FC236}">
                <a16:creationId xmlns:a16="http://schemas.microsoft.com/office/drawing/2014/main" id="{932E2A12-3712-71FB-3F94-E7F3877544CA}"/>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spTree>
    <p:extLst>
      <p:ext uri="{BB962C8B-B14F-4D97-AF65-F5344CB8AC3E}">
        <p14:creationId xmlns:p14="http://schemas.microsoft.com/office/powerpoint/2010/main" val="3172124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C1.3e1 Experiments</a:t>
            </a:r>
          </a:p>
        </p:txBody>
      </p:sp>
      <p:sp>
        <p:nvSpPr>
          <p:cNvPr id="3" name="Content Placeholder 2"/>
          <p:cNvSpPr>
            <a:spLocks noGrp="1"/>
          </p:cNvSpPr>
          <p:nvPr>
            <p:ph idx="1"/>
          </p:nvPr>
        </p:nvSpPr>
        <p:spPr>
          <a:xfrm>
            <a:off x="1887305" y="1252831"/>
            <a:ext cx="5369392" cy="470385"/>
          </a:xfrm>
        </p:spPr>
        <p:txBody>
          <a:bodyPr/>
          <a:lstStyle/>
          <a:p>
            <a:pPr marL="0" indent="0">
              <a:buNone/>
            </a:pPr>
            <a:r>
              <a:rPr lang="en-US" sz="2000">
                <a:ea typeface="+mn-lt"/>
                <a:cs typeface="+mn-lt"/>
              </a:rPr>
              <a:t>How useful is the transformer audio encoder?</a:t>
            </a:r>
            <a:endParaRPr lang="en-US" sz="105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24</a:t>
            </a:fld>
            <a:endParaRPr lang="en-SG"/>
          </a:p>
        </p:txBody>
      </p:sp>
      <p:sp>
        <p:nvSpPr>
          <p:cNvPr id="20" name="Rectangle 19">
            <a:extLst>
              <a:ext uri="{FF2B5EF4-FFF2-40B4-BE49-F238E27FC236}">
                <a16:creationId xmlns:a16="http://schemas.microsoft.com/office/drawing/2014/main" id="{26E6C036-D389-E84E-B38D-46CC2AC8E643}"/>
              </a:ext>
            </a:extLst>
          </p:cNvPr>
          <p:cNvSpPr/>
          <p:nvPr/>
        </p:nvSpPr>
        <p:spPr>
          <a:xfrm>
            <a:off x="2877085" y="4374295"/>
            <a:ext cx="3298430" cy="1341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FA1DC523-DC05-424B-E13E-F56619898752}"/>
              </a:ext>
            </a:extLst>
          </p:cNvPr>
          <p:cNvPicPr>
            <a:picLocks noChangeAspect="1"/>
          </p:cNvPicPr>
          <p:nvPr/>
        </p:nvPicPr>
        <p:blipFill>
          <a:blip r:embed="rId3"/>
          <a:stretch>
            <a:fillRect/>
          </a:stretch>
        </p:blipFill>
        <p:spPr>
          <a:xfrm>
            <a:off x="2739500" y="1963488"/>
            <a:ext cx="3780366" cy="3969244"/>
          </a:xfrm>
          <a:prstGeom prst="rect">
            <a:avLst/>
          </a:prstGeom>
        </p:spPr>
      </p:pic>
      <p:sp>
        <p:nvSpPr>
          <p:cNvPr id="7" name="TextBox 6">
            <a:extLst>
              <a:ext uri="{FF2B5EF4-FFF2-40B4-BE49-F238E27FC236}">
                <a16:creationId xmlns:a16="http://schemas.microsoft.com/office/drawing/2014/main" id="{41ECA5D5-10DB-7FA7-318F-315341BA2964}"/>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spTree>
    <p:extLst>
      <p:ext uri="{BB962C8B-B14F-4D97-AF65-F5344CB8AC3E}">
        <p14:creationId xmlns:p14="http://schemas.microsoft.com/office/powerpoint/2010/main" val="19313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C1.3e1 Experiments</a:t>
            </a:r>
          </a:p>
        </p:txBody>
      </p:sp>
      <p:sp>
        <p:nvSpPr>
          <p:cNvPr id="3" name="Content Placeholder 2"/>
          <p:cNvSpPr>
            <a:spLocks noGrp="1"/>
          </p:cNvSpPr>
          <p:nvPr>
            <p:ph idx="1"/>
          </p:nvPr>
        </p:nvSpPr>
        <p:spPr>
          <a:xfrm>
            <a:off x="457200" y="1252832"/>
            <a:ext cx="8229600" cy="4067313"/>
          </a:xfrm>
        </p:spPr>
        <p:txBody>
          <a:bodyPr/>
          <a:lstStyle/>
          <a:p>
            <a:pPr marL="342265" indent="-342265"/>
            <a:r>
              <a:rPr lang="en-US" sz="2000">
                <a:ea typeface="+mn-lt"/>
                <a:cs typeface="+mn-lt"/>
              </a:rPr>
              <a:t>Usefulness of the transformer encoder</a:t>
            </a:r>
            <a:endParaRPr lang="en-US" sz="1050"/>
          </a:p>
          <a:p>
            <a:pPr marL="742315" lvl="1" indent="-285115"/>
            <a:r>
              <a:rPr lang="en-US" sz="1600"/>
              <a:t>Determine addition outperforms or complements the CNN encoder</a:t>
            </a:r>
          </a:p>
          <a:p>
            <a:pPr marL="742315" lvl="1" indent="-285115"/>
            <a:endParaRPr lang="en-US" sz="1600"/>
          </a:p>
          <a:p>
            <a:pPr marL="742315" lvl="1" indent="-285115"/>
            <a:endParaRPr lang="en-US" sz="1600"/>
          </a:p>
          <a:p>
            <a:pPr marL="742315" lvl="1" indent="-285115"/>
            <a:endParaRPr lang="en-US" sz="1600"/>
          </a:p>
          <a:p>
            <a:pPr marL="742315" lvl="1" indent="-285115"/>
            <a:endParaRPr lang="en-US" sz="1600"/>
          </a:p>
          <a:p>
            <a:pPr marL="742315" lvl="1" indent="-285115"/>
            <a:endParaRPr lang="en-US" sz="1600"/>
          </a:p>
          <a:p>
            <a:pPr marL="742315" lvl="1" indent="-285115"/>
            <a:endParaRPr lang="en-US" sz="1600"/>
          </a:p>
          <a:p>
            <a:pPr marL="457200" indent="-457200">
              <a:buAutoNum type="arabicPeriod"/>
            </a:pPr>
            <a:r>
              <a:rPr lang="en-US" sz="2000"/>
              <a:t>Transformer encoder + pretrained CNN performed best</a:t>
            </a:r>
          </a:p>
          <a:p>
            <a:pPr marL="742315" lvl="1" indent="-285115"/>
            <a:r>
              <a:rPr lang="en-US" sz="1600"/>
              <a:t>Removing transformer encoder expectedly reduced performance</a:t>
            </a:r>
          </a:p>
          <a:p>
            <a:pPr marL="457200" indent="-457200">
              <a:buAutoNum type="arabicPeriod"/>
            </a:pPr>
            <a:r>
              <a:rPr lang="en-US" sz="2000"/>
              <a:t>Without pretrained weights (CNN trained from scratch)</a:t>
            </a:r>
          </a:p>
          <a:p>
            <a:pPr marL="742315" lvl="1" indent="-285115"/>
            <a:r>
              <a:rPr lang="en-US" sz="1600">
                <a:solidFill>
                  <a:srgbClr val="000000"/>
                </a:solidFill>
              </a:rPr>
              <a:t>Both models performed similarly</a:t>
            </a:r>
          </a:p>
          <a:p>
            <a:pPr marL="742315" lvl="1" indent="-285115"/>
            <a:endParaRPr lang="en-US" sz="1800" baseline="30000">
              <a:solidFill>
                <a:srgbClr val="000000"/>
              </a:solidFill>
            </a:endParaRP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25</a:t>
            </a:fld>
            <a:endParaRPr lang="en-SG"/>
          </a:p>
        </p:txBody>
      </p:sp>
      <p:sp>
        <p:nvSpPr>
          <p:cNvPr id="6" name="Rectangle 5">
            <a:extLst>
              <a:ext uri="{FF2B5EF4-FFF2-40B4-BE49-F238E27FC236}">
                <a16:creationId xmlns:a16="http://schemas.microsoft.com/office/drawing/2014/main" id="{60992E40-48A7-5A18-55E3-4F6D8C4B9992}"/>
              </a:ext>
            </a:extLst>
          </p:cNvPr>
          <p:cNvSpPr/>
          <p:nvPr/>
        </p:nvSpPr>
        <p:spPr>
          <a:xfrm>
            <a:off x="459848" y="4353453"/>
            <a:ext cx="8548157" cy="6868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table with numbers and symbols&#10;&#10;Description automatically generated">
            <a:extLst>
              <a:ext uri="{FF2B5EF4-FFF2-40B4-BE49-F238E27FC236}">
                <a16:creationId xmlns:a16="http://schemas.microsoft.com/office/drawing/2014/main" id="{EF0C54B9-44C1-5690-28B6-2E3B3889430D}"/>
              </a:ext>
            </a:extLst>
          </p:cNvPr>
          <p:cNvPicPr>
            <a:picLocks noChangeAspect="1"/>
          </p:cNvPicPr>
          <p:nvPr/>
        </p:nvPicPr>
        <p:blipFill>
          <a:blip r:embed="rId3"/>
          <a:stretch>
            <a:fillRect/>
          </a:stretch>
        </p:blipFill>
        <p:spPr>
          <a:xfrm>
            <a:off x="403609" y="2178738"/>
            <a:ext cx="8081386" cy="1206799"/>
          </a:xfrm>
          <a:prstGeom prst="rect">
            <a:avLst/>
          </a:prstGeom>
        </p:spPr>
      </p:pic>
      <p:sp>
        <p:nvSpPr>
          <p:cNvPr id="10" name="Rectangle 9">
            <a:extLst>
              <a:ext uri="{FF2B5EF4-FFF2-40B4-BE49-F238E27FC236}">
                <a16:creationId xmlns:a16="http://schemas.microsoft.com/office/drawing/2014/main" id="{DBF097B0-EA67-F82F-1535-85DD5CE15D49}"/>
              </a:ext>
            </a:extLst>
          </p:cNvPr>
          <p:cNvSpPr/>
          <p:nvPr/>
        </p:nvSpPr>
        <p:spPr>
          <a:xfrm>
            <a:off x="447967" y="2572697"/>
            <a:ext cx="8541014" cy="1796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7BD17B-94CF-CADA-5729-DA847E832C17}"/>
              </a:ext>
            </a:extLst>
          </p:cNvPr>
          <p:cNvSpPr/>
          <p:nvPr/>
        </p:nvSpPr>
        <p:spPr>
          <a:xfrm>
            <a:off x="448203" y="2994177"/>
            <a:ext cx="8548157" cy="1225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A4391FC-7864-63D6-A23D-57561F0A7382}"/>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pic>
        <p:nvPicPr>
          <p:cNvPr id="11" name="Picture 5" descr="Diagram&#10;&#10;Description automatically generated">
            <a:extLst>
              <a:ext uri="{FF2B5EF4-FFF2-40B4-BE49-F238E27FC236}">
                <a16:creationId xmlns:a16="http://schemas.microsoft.com/office/drawing/2014/main" id="{655DC777-3FE9-4CA0-72F9-DA4A2AEDD4C6}"/>
              </a:ext>
            </a:extLst>
          </p:cNvPr>
          <p:cNvPicPr>
            <a:picLocks noChangeAspect="1"/>
          </p:cNvPicPr>
          <p:nvPr/>
        </p:nvPicPr>
        <p:blipFill>
          <a:blip r:embed="rId4"/>
          <a:stretch>
            <a:fillRect/>
          </a:stretch>
        </p:blipFill>
        <p:spPr>
          <a:xfrm>
            <a:off x="7455038" y="140005"/>
            <a:ext cx="1653856" cy="1736408"/>
          </a:xfrm>
          <a:prstGeom prst="rect">
            <a:avLst/>
          </a:prstGeom>
        </p:spPr>
      </p:pic>
    </p:spTree>
    <p:extLst>
      <p:ext uri="{BB962C8B-B14F-4D97-AF65-F5344CB8AC3E}">
        <p14:creationId xmlns:p14="http://schemas.microsoft.com/office/powerpoint/2010/main" val="1432481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able with numbers and symbols&#10;&#10;Description automatically generated">
            <a:extLst>
              <a:ext uri="{FF2B5EF4-FFF2-40B4-BE49-F238E27FC236}">
                <a16:creationId xmlns:a16="http://schemas.microsoft.com/office/drawing/2014/main" id="{4392C348-0E53-BB05-D5F8-4625E78612E9}"/>
              </a:ext>
            </a:extLst>
          </p:cNvPr>
          <p:cNvPicPr>
            <a:picLocks noChangeAspect="1"/>
          </p:cNvPicPr>
          <p:nvPr/>
        </p:nvPicPr>
        <p:blipFill>
          <a:blip r:embed="rId3"/>
          <a:stretch>
            <a:fillRect/>
          </a:stretch>
        </p:blipFill>
        <p:spPr>
          <a:xfrm>
            <a:off x="139840" y="2170364"/>
            <a:ext cx="8592178" cy="1273788"/>
          </a:xfrm>
          <a:prstGeom prst="rect">
            <a:avLst/>
          </a:prstGeom>
        </p:spPr>
      </p:pic>
      <p:sp>
        <p:nvSpPr>
          <p:cNvPr id="2" name="Title 1"/>
          <p:cNvSpPr>
            <a:spLocks noGrp="1"/>
          </p:cNvSpPr>
          <p:nvPr>
            <p:ph type="title"/>
          </p:nvPr>
        </p:nvSpPr>
        <p:spPr/>
        <p:txBody>
          <a:bodyPr/>
          <a:lstStyle/>
          <a:p>
            <a:r>
              <a:rPr lang="en-US"/>
              <a:t>C1.3e1 Experiments</a:t>
            </a:r>
          </a:p>
        </p:txBody>
      </p:sp>
      <p:sp>
        <p:nvSpPr>
          <p:cNvPr id="3" name="Content Placeholder 2"/>
          <p:cNvSpPr>
            <a:spLocks noGrp="1"/>
          </p:cNvSpPr>
          <p:nvPr>
            <p:ph idx="1"/>
          </p:nvPr>
        </p:nvSpPr>
        <p:spPr>
          <a:xfrm>
            <a:off x="457200" y="1252832"/>
            <a:ext cx="8229600" cy="4067313"/>
          </a:xfrm>
        </p:spPr>
        <p:txBody>
          <a:bodyPr/>
          <a:lstStyle/>
          <a:p>
            <a:pPr marL="342265" indent="-342265"/>
            <a:r>
              <a:rPr lang="en-US" sz="2000" dirty="0">
                <a:ea typeface="+mn-lt"/>
                <a:cs typeface="+mn-lt"/>
              </a:rPr>
              <a:t>Usefulness of the transformer encoder</a:t>
            </a:r>
            <a:endParaRPr lang="en-US" sz="1050" dirty="0"/>
          </a:p>
          <a:p>
            <a:pPr marL="742315" lvl="1" indent="-285115"/>
            <a:r>
              <a:rPr lang="en-US" sz="1600" dirty="0"/>
              <a:t>Determine addition outperforms or complements the CNN encoder</a:t>
            </a:r>
          </a:p>
          <a:p>
            <a:pPr marL="742315" lvl="1" indent="-285115"/>
            <a:endParaRPr lang="en-US" sz="1600"/>
          </a:p>
          <a:p>
            <a:pPr marL="742315" lvl="1" indent="-285115"/>
            <a:endParaRPr lang="en-US" sz="1600"/>
          </a:p>
          <a:p>
            <a:pPr marL="742315" lvl="1" indent="-285115"/>
            <a:endParaRPr lang="en-US" sz="1600"/>
          </a:p>
          <a:p>
            <a:pPr marL="742315" lvl="1" indent="-285115"/>
            <a:endParaRPr lang="en-US" sz="1600"/>
          </a:p>
          <a:p>
            <a:pPr marL="742315" lvl="1" indent="-285115"/>
            <a:endParaRPr lang="en-US" sz="1600"/>
          </a:p>
          <a:p>
            <a:pPr marL="457200" lvl="1" indent="0">
              <a:buNone/>
            </a:pPr>
            <a:endParaRPr lang="en-US" sz="1600"/>
          </a:p>
          <a:p>
            <a:pPr marL="0" indent="0">
              <a:buNone/>
            </a:pPr>
            <a:r>
              <a:rPr lang="en-US" sz="2000" dirty="0"/>
              <a:t>2. Without pretrained weights (CNN trained from scratch)</a:t>
            </a:r>
          </a:p>
          <a:p>
            <a:pPr marL="742315" lvl="1" indent="-285115"/>
            <a:r>
              <a:rPr lang="en-US" sz="1600" dirty="0">
                <a:solidFill>
                  <a:srgbClr val="000000"/>
                </a:solidFill>
              </a:rPr>
              <a:t>Both models performed similarly</a:t>
            </a:r>
          </a:p>
          <a:p>
            <a:pPr marL="0" indent="0">
              <a:buNone/>
            </a:pPr>
            <a:endParaRPr lang="en-US" sz="2000" dirty="0">
              <a:solidFill>
                <a:srgbClr val="000000"/>
              </a:solidFill>
            </a:endParaRPr>
          </a:p>
          <a:p>
            <a:pPr marL="342265" indent="-342265">
              <a:buNone/>
            </a:pPr>
            <a:r>
              <a:rPr lang="en-US" sz="2000" dirty="0"/>
              <a:t>3. Combination of PANN and transformer encoder works</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26</a:t>
            </a:fld>
            <a:endParaRPr lang="en-SG"/>
          </a:p>
        </p:txBody>
      </p:sp>
      <p:sp>
        <p:nvSpPr>
          <p:cNvPr id="10" name="Rectangle 9">
            <a:extLst>
              <a:ext uri="{FF2B5EF4-FFF2-40B4-BE49-F238E27FC236}">
                <a16:creationId xmlns:a16="http://schemas.microsoft.com/office/drawing/2014/main" id="{DBF097B0-EA67-F82F-1535-85DD5CE15D49}"/>
              </a:ext>
            </a:extLst>
          </p:cNvPr>
          <p:cNvSpPr/>
          <p:nvPr/>
        </p:nvSpPr>
        <p:spPr>
          <a:xfrm>
            <a:off x="188384" y="2781827"/>
            <a:ext cx="8541014" cy="1796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7BD17B-94CF-CADA-5729-DA847E832C17}"/>
              </a:ext>
            </a:extLst>
          </p:cNvPr>
          <p:cNvSpPr/>
          <p:nvPr/>
        </p:nvSpPr>
        <p:spPr>
          <a:xfrm>
            <a:off x="138379" y="3224740"/>
            <a:ext cx="8548157" cy="1225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2EEF254-5FED-F81E-9474-A16324C442A9}"/>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pic>
        <p:nvPicPr>
          <p:cNvPr id="9" name="Picture 5" descr="Diagram&#10;&#10;Description automatically generated">
            <a:extLst>
              <a:ext uri="{FF2B5EF4-FFF2-40B4-BE49-F238E27FC236}">
                <a16:creationId xmlns:a16="http://schemas.microsoft.com/office/drawing/2014/main" id="{B1D8AA49-A8E6-12F6-6F1F-DC383BD48AB9}"/>
              </a:ext>
            </a:extLst>
          </p:cNvPr>
          <p:cNvPicPr>
            <a:picLocks noChangeAspect="1"/>
          </p:cNvPicPr>
          <p:nvPr/>
        </p:nvPicPr>
        <p:blipFill>
          <a:blip r:embed="rId4"/>
          <a:stretch>
            <a:fillRect/>
          </a:stretch>
        </p:blipFill>
        <p:spPr>
          <a:xfrm>
            <a:off x="7455038" y="140005"/>
            <a:ext cx="1653856" cy="1736408"/>
          </a:xfrm>
          <a:prstGeom prst="rect">
            <a:avLst/>
          </a:prstGeom>
        </p:spPr>
      </p:pic>
    </p:spTree>
    <p:extLst>
      <p:ext uri="{BB962C8B-B14F-4D97-AF65-F5344CB8AC3E}">
        <p14:creationId xmlns:p14="http://schemas.microsoft.com/office/powerpoint/2010/main" val="490171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C1.3e1 Experiments</a:t>
            </a:r>
          </a:p>
        </p:txBody>
      </p:sp>
      <p:sp>
        <p:nvSpPr>
          <p:cNvPr id="3" name="Content Placeholder 2"/>
          <p:cNvSpPr>
            <a:spLocks noGrp="1"/>
          </p:cNvSpPr>
          <p:nvPr>
            <p:ph idx="1"/>
          </p:nvPr>
        </p:nvSpPr>
        <p:spPr>
          <a:xfrm>
            <a:off x="1887305" y="1252831"/>
            <a:ext cx="5369392" cy="470385"/>
          </a:xfrm>
        </p:spPr>
        <p:txBody>
          <a:bodyPr/>
          <a:lstStyle/>
          <a:p>
            <a:pPr marL="0" indent="0">
              <a:buNone/>
            </a:pPr>
            <a:r>
              <a:rPr lang="en-US" sz="2000">
                <a:ea typeface="+mn-lt"/>
                <a:cs typeface="+mn-lt"/>
              </a:rPr>
              <a:t>How useful is the transformer audio encoder?</a:t>
            </a:r>
            <a:endParaRPr lang="en-US" sz="105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27</a:t>
            </a:fld>
            <a:endParaRPr lang="en-SG"/>
          </a:p>
        </p:txBody>
      </p:sp>
      <p:sp>
        <p:nvSpPr>
          <p:cNvPr id="20" name="Rectangle 19">
            <a:extLst>
              <a:ext uri="{FF2B5EF4-FFF2-40B4-BE49-F238E27FC236}">
                <a16:creationId xmlns:a16="http://schemas.microsoft.com/office/drawing/2014/main" id="{26E6C036-D389-E84E-B38D-46CC2AC8E643}"/>
              </a:ext>
            </a:extLst>
          </p:cNvPr>
          <p:cNvSpPr/>
          <p:nvPr/>
        </p:nvSpPr>
        <p:spPr>
          <a:xfrm>
            <a:off x="2877085" y="4374295"/>
            <a:ext cx="3298430" cy="1341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FA1DC523-DC05-424B-E13E-F56619898752}"/>
              </a:ext>
            </a:extLst>
          </p:cNvPr>
          <p:cNvPicPr>
            <a:picLocks noChangeAspect="1"/>
          </p:cNvPicPr>
          <p:nvPr/>
        </p:nvPicPr>
        <p:blipFill>
          <a:blip r:embed="rId3"/>
          <a:stretch>
            <a:fillRect/>
          </a:stretch>
        </p:blipFill>
        <p:spPr>
          <a:xfrm>
            <a:off x="3346211" y="3339422"/>
            <a:ext cx="2361096" cy="2452467"/>
          </a:xfrm>
          <a:prstGeom prst="rect">
            <a:avLst/>
          </a:prstGeom>
        </p:spPr>
      </p:pic>
      <p:sp>
        <p:nvSpPr>
          <p:cNvPr id="7" name="TextBox 6">
            <a:extLst>
              <a:ext uri="{FF2B5EF4-FFF2-40B4-BE49-F238E27FC236}">
                <a16:creationId xmlns:a16="http://schemas.microsoft.com/office/drawing/2014/main" id="{41ECA5D5-10DB-7FA7-318F-315341BA2964}"/>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pic>
        <p:nvPicPr>
          <p:cNvPr id="8" name="Picture 7" descr="A table with numbers and symbols&#10;&#10;Description automatically generated">
            <a:extLst>
              <a:ext uri="{FF2B5EF4-FFF2-40B4-BE49-F238E27FC236}">
                <a16:creationId xmlns:a16="http://schemas.microsoft.com/office/drawing/2014/main" id="{01E31788-3BA5-BDF9-A8B9-4AD51C5DAB19}"/>
              </a:ext>
            </a:extLst>
          </p:cNvPr>
          <p:cNvPicPr>
            <a:picLocks noChangeAspect="1"/>
          </p:cNvPicPr>
          <p:nvPr/>
        </p:nvPicPr>
        <p:blipFill>
          <a:blip r:embed="rId4"/>
          <a:stretch>
            <a:fillRect/>
          </a:stretch>
        </p:blipFill>
        <p:spPr>
          <a:xfrm>
            <a:off x="366919" y="1842880"/>
            <a:ext cx="8416331" cy="1257040"/>
          </a:xfrm>
          <a:prstGeom prst="rect">
            <a:avLst/>
          </a:prstGeom>
        </p:spPr>
      </p:pic>
    </p:spTree>
    <p:extLst>
      <p:ext uri="{BB962C8B-B14F-4D97-AF65-F5344CB8AC3E}">
        <p14:creationId xmlns:p14="http://schemas.microsoft.com/office/powerpoint/2010/main" val="2465862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C1.3e2 Experiments</a:t>
            </a:r>
          </a:p>
        </p:txBody>
      </p:sp>
      <p:sp>
        <p:nvSpPr>
          <p:cNvPr id="3" name="Content Placeholder 2"/>
          <p:cNvSpPr>
            <a:spLocks noGrp="1"/>
          </p:cNvSpPr>
          <p:nvPr>
            <p:ph idx="1"/>
          </p:nvPr>
        </p:nvSpPr>
        <p:spPr>
          <a:xfrm>
            <a:off x="1573115" y="1133656"/>
            <a:ext cx="6311961" cy="1087930"/>
          </a:xfrm>
        </p:spPr>
        <p:txBody>
          <a:bodyPr/>
          <a:lstStyle/>
          <a:p>
            <a:pPr marL="0" indent="0" algn="ctr">
              <a:buNone/>
            </a:pPr>
            <a:r>
              <a:rPr lang="en-US" sz="2000">
                <a:ea typeface="+mn-lt"/>
                <a:cs typeface="+mn-lt"/>
              </a:rPr>
              <a:t>How useful is the Reconstruction Latent Space Similarity Regularization (RLSSR) module?</a:t>
            </a:r>
            <a:endParaRPr lang="en-US" sz="105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28</a:t>
            </a:fld>
            <a:endParaRPr lang="en-SG"/>
          </a:p>
        </p:txBody>
      </p:sp>
      <p:sp>
        <p:nvSpPr>
          <p:cNvPr id="20" name="Rectangle 19">
            <a:extLst>
              <a:ext uri="{FF2B5EF4-FFF2-40B4-BE49-F238E27FC236}">
                <a16:creationId xmlns:a16="http://schemas.microsoft.com/office/drawing/2014/main" id="{26E6C036-D389-E84E-B38D-46CC2AC8E643}"/>
              </a:ext>
            </a:extLst>
          </p:cNvPr>
          <p:cNvSpPr/>
          <p:nvPr/>
        </p:nvSpPr>
        <p:spPr>
          <a:xfrm>
            <a:off x="2877085" y="4374295"/>
            <a:ext cx="3298430" cy="1341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1ECA5D5-10DB-7FA7-318F-315341BA2964}"/>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pic>
        <p:nvPicPr>
          <p:cNvPr id="9" name="Picture 7" descr="Diagram&#10;&#10;Description automatically generated">
            <a:extLst>
              <a:ext uri="{FF2B5EF4-FFF2-40B4-BE49-F238E27FC236}">
                <a16:creationId xmlns:a16="http://schemas.microsoft.com/office/drawing/2014/main" id="{32810629-73DC-20F3-6BD6-D71A7EE4C298}"/>
              </a:ext>
            </a:extLst>
          </p:cNvPr>
          <p:cNvPicPr>
            <a:picLocks noChangeAspect="1"/>
          </p:cNvPicPr>
          <p:nvPr/>
        </p:nvPicPr>
        <p:blipFill>
          <a:blip r:embed="rId3"/>
          <a:stretch>
            <a:fillRect/>
          </a:stretch>
        </p:blipFill>
        <p:spPr>
          <a:xfrm>
            <a:off x="731975" y="2562638"/>
            <a:ext cx="7590366" cy="2563791"/>
          </a:xfrm>
          <a:prstGeom prst="rect">
            <a:avLst/>
          </a:prstGeom>
        </p:spPr>
      </p:pic>
    </p:spTree>
    <p:extLst>
      <p:ext uri="{BB962C8B-B14F-4D97-AF65-F5344CB8AC3E}">
        <p14:creationId xmlns:p14="http://schemas.microsoft.com/office/powerpoint/2010/main" val="1683784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table with numbers and text&#10;&#10;Description automatically generated">
            <a:extLst>
              <a:ext uri="{FF2B5EF4-FFF2-40B4-BE49-F238E27FC236}">
                <a16:creationId xmlns:a16="http://schemas.microsoft.com/office/drawing/2014/main" id="{FBE3867D-3013-7073-3434-03929B824BA6}"/>
              </a:ext>
            </a:extLst>
          </p:cNvPr>
          <p:cNvPicPr>
            <a:picLocks noChangeAspect="1"/>
          </p:cNvPicPr>
          <p:nvPr/>
        </p:nvPicPr>
        <p:blipFill>
          <a:blip r:embed="rId3"/>
          <a:stretch>
            <a:fillRect/>
          </a:stretch>
        </p:blipFill>
        <p:spPr>
          <a:xfrm>
            <a:off x="474784" y="2257241"/>
            <a:ext cx="7784122" cy="1594079"/>
          </a:xfrm>
          <a:prstGeom prst="rect">
            <a:avLst/>
          </a:prstGeom>
        </p:spPr>
      </p:pic>
      <p:sp>
        <p:nvSpPr>
          <p:cNvPr id="2" name="Title 1"/>
          <p:cNvSpPr>
            <a:spLocks noGrp="1"/>
          </p:cNvSpPr>
          <p:nvPr>
            <p:ph type="title"/>
          </p:nvPr>
        </p:nvSpPr>
        <p:spPr/>
        <p:txBody>
          <a:bodyPr/>
          <a:lstStyle/>
          <a:p>
            <a:r>
              <a:rPr lang="en-US"/>
              <a:t>C1.3e2 Experiments</a:t>
            </a:r>
          </a:p>
        </p:txBody>
      </p:sp>
      <p:sp>
        <p:nvSpPr>
          <p:cNvPr id="3" name="Content Placeholder 2"/>
          <p:cNvSpPr>
            <a:spLocks noGrp="1"/>
          </p:cNvSpPr>
          <p:nvPr>
            <p:ph idx="1"/>
          </p:nvPr>
        </p:nvSpPr>
        <p:spPr>
          <a:xfrm>
            <a:off x="398333" y="1252832"/>
            <a:ext cx="8229600" cy="4067313"/>
          </a:xfrm>
        </p:spPr>
        <p:txBody>
          <a:bodyPr/>
          <a:lstStyle/>
          <a:p>
            <a:pPr marL="342265" indent="-342265">
              <a:spcBef>
                <a:spcPts val="20"/>
              </a:spcBef>
            </a:pPr>
            <a:r>
              <a:rPr lang="en-US" sz="2000">
                <a:ea typeface="+mn-lt"/>
                <a:cs typeface="+mn-lt"/>
              </a:rPr>
              <a:t>Effect of the Reconstruction Latent Space Similarity Regularization (RLSSR) Module</a:t>
            </a:r>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r>
              <a:rPr lang="en-US" sz="2000"/>
              <a:t>L1 loss has a slight edge over L2 loss</a:t>
            </a:r>
          </a:p>
          <a:p>
            <a:pPr marL="342265" indent="-342265">
              <a:spcBef>
                <a:spcPts val="20"/>
              </a:spcBef>
            </a:pPr>
            <a:endParaRPr lang="en-US" sz="2000"/>
          </a:p>
          <a:p>
            <a:pPr marL="342265" indent="-342265">
              <a:spcBef>
                <a:spcPts val="20"/>
              </a:spcBef>
            </a:pPr>
            <a:r>
              <a:rPr lang="en-US" sz="2000"/>
              <a:t>Using RLSSR yielded a consistent improvement </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29</a:t>
            </a:fld>
            <a:endParaRPr lang="en-SG"/>
          </a:p>
        </p:txBody>
      </p:sp>
      <p:sp>
        <p:nvSpPr>
          <p:cNvPr id="20" name="Rectangle 19">
            <a:extLst>
              <a:ext uri="{FF2B5EF4-FFF2-40B4-BE49-F238E27FC236}">
                <a16:creationId xmlns:a16="http://schemas.microsoft.com/office/drawing/2014/main" id="{26E6C036-D389-E84E-B38D-46CC2AC8E643}"/>
              </a:ext>
            </a:extLst>
          </p:cNvPr>
          <p:cNvSpPr/>
          <p:nvPr/>
        </p:nvSpPr>
        <p:spPr>
          <a:xfrm>
            <a:off x="326184" y="4472406"/>
            <a:ext cx="6300644" cy="1341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426B694-C62F-E559-7AE9-50FA9DAD4F7B}"/>
              </a:ext>
            </a:extLst>
          </p:cNvPr>
          <p:cNvSpPr/>
          <p:nvPr/>
        </p:nvSpPr>
        <p:spPr>
          <a:xfrm>
            <a:off x="369741" y="3235013"/>
            <a:ext cx="8282498" cy="14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F6BC46-F21F-BB06-AE9C-A6D6FF281EEE}"/>
              </a:ext>
            </a:extLst>
          </p:cNvPr>
          <p:cNvSpPr/>
          <p:nvPr/>
        </p:nvSpPr>
        <p:spPr>
          <a:xfrm>
            <a:off x="434106" y="2608285"/>
            <a:ext cx="8282498" cy="14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51FC06-3B5D-6A37-8E25-AC372326D4DE}"/>
              </a:ext>
            </a:extLst>
          </p:cNvPr>
          <p:cNvSpPr/>
          <p:nvPr/>
        </p:nvSpPr>
        <p:spPr>
          <a:xfrm>
            <a:off x="3074989" y="2963392"/>
            <a:ext cx="1716953" cy="1864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D9E39E-149B-21FE-E932-1BC57723546F}"/>
              </a:ext>
            </a:extLst>
          </p:cNvPr>
          <p:cNvSpPr/>
          <p:nvPr/>
        </p:nvSpPr>
        <p:spPr>
          <a:xfrm>
            <a:off x="3688904" y="3564998"/>
            <a:ext cx="2649013" cy="1962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461BE82-FA78-8850-637A-0FD0A1014B6C}"/>
              </a:ext>
            </a:extLst>
          </p:cNvPr>
          <p:cNvSpPr/>
          <p:nvPr/>
        </p:nvSpPr>
        <p:spPr>
          <a:xfrm>
            <a:off x="7680428" y="3590119"/>
            <a:ext cx="441503" cy="1962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45782D-0B7E-08FD-9977-80FC8C9AF5EA}"/>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spTree>
    <p:extLst>
      <p:ext uri="{BB962C8B-B14F-4D97-AF65-F5344CB8AC3E}">
        <p14:creationId xmlns:p14="http://schemas.microsoft.com/office/powerpoint/2010/main" val="582428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457200" y="1252832"/>
            <a:ext cx="8384512" cy="4725553"/>
          </a:xfrm>
        </p:spPr>
        <p:txBody>
          <a:bodyPr/>
          <a:lstStyle/>
          <a:p>
            <a:pPr marL="0" indent="0">
              <a:buNone/>
            </a:pPr>
            <a:r>
              <a:rPr lang="en-US" sz="2000" b="1" u="sng"/>
              <a:t>1. </a:t>
            </a:r>
            <a:r>
              <a:rPr lang="en-US" sz="2000" b="1" u="sng">
                <a:solidFill>
                  <a:srgbClr val="000099"/>
                </a:solidFill>
              </a:rPr>
              <a:t>Automated Audio Captioning (AAC)</a:t>
            </a:r>
            <a:endParaRPr lang="en-US" b="1" u="sng"/>
          </a:p>
          <a:p>
            <a:pPr marL="342900" indent="-342900">
              <a:buAutoNum type="alphaLcParenR"/>
            </a:pPr>
            <a:r>
              <a:rPr lang="en-US" sz="1400">
                <a:solidFill>
                  <a:schemeClr val="tx1"/>
                </a:solidFill>
              </a:rPr>
              <a:t>What is AAC?</a:t>
            </a:r>
          </a:p>
          <a:p>
            <a:pPr marL="342900" indent="-342900">
              <a:buAutoNum type="alphaLcParenR"/>
            </a:pPr>
            <a:r>
              <a:rPr lang="en-US" sz="1400">
                <a:solidFill>
                  <a:schemeClr val="tx1"/>
                </a:solidFill>
              </a:rPr>
              <a:t>How are AAC models trained?</a:t>
            </a:r>
          </a:p>
          <a:p>
            <a:pPr marL="342900" indent="-342900">
              <a:buAutoNum type="alphaLcParenR"/>
            </a:pPr>
            <a:r>
              <a:rPr lang="en-US" sz="1400">
                <a:solidFill>
                  <a:srgbClr val="000000"/>
                </a:solidFill>
              </a:rPr>
              <a:t>Which datasets, encoders, and decoders are used for AAC?</a:t>
            </a:r>
            <a:endParaRPr lang="en-US"/>
          </a:p>
          <a:p>
            <a:pPr marL="342900" indent="-342900">
              <a:buAutoNum type="alphaLcParenR"/>
            </a:pPr>
            <a:r>
              <a:rPr lang="en-US" sz="1400">
                <a:solidFill>
                  <a:srgbClr val="000000"/>
                </a:solidFill>
              </a:rPr>
              <a:t>How are AAC models </a:t>
            </a:r>
            <a:r>
              <a:rPr lang="en-US" sz="1400">
                <a:solidFill>
                  <a:schemeClr val="tx1"/>
                </a:solidFill>
              </a:rPr>
              <a:t>evaluated?</a:t>
            </a:r>
            <a:endParaRPr lang="en-US">
              <a:solidFill>
                <a:schemeClr val="tx1"/>
              </a:solidFill>
            </a:endParaRPr>
          </a:p>
          <a:p>
            <a:pPr marL="0" indent="0">
              <a:buNone/>
            </a:pPr>
            <a:r>
              <a:rPr lang="en-US" sz="1800" b="1">
                <a:solidFill>
                  <a:srgbClr val="000000"/>
                </a:solidFill>
              </a:rPr>
              <a:t>C1: Reconstruction Latent Space Similarity Regularization for AAC</a:t>
            </a:r>
          </a:p>
          <a:p>
            <a:pPr marL="0" indent="0">
              <a:buNone/>
            </a:pPr>
            <a:r>
              <a:rPr lang="en-US" sz="1800" b="1">
                <a:solidFill>
                  <a:srgbClr val="000000"/>
                </a:solidFill>
              </a:rPr>
              <a:t>C2: Epochal Difficult Captions for AAC</a:t>
            </a:r>
            <a:br>
              <a:rPr lang="en-US" sz="1800" b="1"/>
            </a:br>
            <a:endParaRPr lang="en-US" sz="1800" b="1"/>
          </a:p>
          <a:p>
            <a:pPr marL="0" indent="0">
              <a:buNone/>
            </a:pPr>
            <a:r>
              <a:rPr lang="en-US" sz="2000" b="1" i="1" u="sng"/>
              <a:t>2. </a:t>
            </a:r>
            <a:r>
              <a:rPr lang="en-US" sz="2000" b="1" i="1" u="sng">
                <a:solidFill>
                  <a:srgbClr val="000099"/>
                </a:solidFill>
              </a:rPr>
              <a:t>Language Based Audio Retrieval (LBAR)</a:t>
            </a:r>
            <a:endParaRPr lang="en-US" sz="2000" b="1" i="1" u="sng">
              <a:solidFill>
                <a:srgbClr val="000000"/>
              </a:solidFill>
            </a:endParaRPr>
          </a:p>
          <a:p>
            <a:pPr marL="342900" indent="-342900">
              <a:buAutoNum type="alphaLcParenR"/>
            </a:pPr>
            <a:r>
              <a:rPr lang="en-US" sz="1400">
                <a:solidFill>
                  <a:schemeClr val="tx1"/>
                </a:solidFill>
              </a:rPr>
              <a:t>What is LBAR?</a:t>
            </a:r>
          </a:p>
          <a:p>
            <a:pPr marL="342265" indent="-342265">
              <a:buAutoNum type="alphaLcParenR"/>
            </a:pPr>
            <a:r>
              <a:rPr lang="en-US" sz="1400">
                <a:solidFill>
                  <a:schemeClr val="tx1"/>
                </a:solidFill>
              </a:rPr>
              <a:t>How are LBAR models trained?</a:t>
            </a:r>
          </a:p>
          <a:p>
            <a:pPr marL="342265" indent="-342265">
              <a:buAutoNum type="alphaLcParenR"/>
            </a:pPr>
            <a:r>
              <a:rPr lang="en-US" sz="1400">
                <a:solidFill>
                  <a:schemeClr val="tx1"/>
                </a:solidFill>
              </a:rPr>
              <a:t>What datasets are used for LBAR?</a:t>
            </a:r>
            <a:endParaRPr lang="en-US">
              <a:solidFill>
                <a:schemeClr val="tx1"/>
              </a:solidFill>
            </a:endParaRPr>
          </a:p>
          <a:p>
            <a:pPr marL="342265" indent="-342265">
              <a:buAutoNum type="alphaLcParenR"/>
            </a:pPr>
            <a:r>
              <a:rPr lang="en-US" sz="1400">
                <a:solidFill>
                  <a:schemeClr val="tx1"/>
                </a:solidFill>
              </a:rPr>
              <a:t>How are LBAR models evaluated?</a:t>
            </a:r>
          </a:p>
          <a:p>
            <a:pPr marL="0" indent="0">
              <a:buNone/>
            </a:pPr>
            <a:r>
              <a:rPr lang="en-US" sz="1800" b="1">
                <a:solidFill>
                  <a:srgbClr val="000000"/>
                </a:solidFill>
              </a:rPr>
              <a:t>C3: Converging Tied Layers for LBAR</a:t>
            </a:r>
            <a:endParaRPr lang="en-US" sz="1800" b="1"/>
          </a:p>
          <a:p>
            <a:pPr marL="0" indent="0">
              <a:buNone/>
            </a:pPr>
            <a:endParaRPr lang="en-US" sz="1600"/>
          </a:p>
          <a:p>
            <a:pPr marL="0" indent="0">
              <a:buNone/>
            </a:pPr>
            <a:r>
              <a:rPr lang="en-US" sz="2000" b="1"/>
              <a:t>Conclusions &amp; Future Work</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dirty="0" smtClean="0"/>
              <a:pPr>
                <a:defRPr/>
              </a:pPr>
              <a:t>3</a:t>
            </a:fld>
            <a:endParaRPr lang="en-SG"/>
          </a:p>
        </p:txBody>
      </p:sp>
    </p:spTree>
    <p:extLst>
      <p:ext uri="{BB962C8B-B14F-4D97-AF65-F5344CB8AC3E}">
        <p14:creationId xmlns:p14="http://schemas.microsoft.com/office/powerpoint/2010/main" val="3085041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with numbers and text&#10;&#10;Description automatically generated">
            <a:extLst>
              <a:ext uri="{FF2B5EF4-FFF2-40B4-BE49-F238E27FC236}">
                <a16:creationId xmlns:a16="http://schemas.microsoft.com/office/drawing/2014/main" id="{B740876B-1620-B47E-36F8-2B67CE83ABC5}"/>
              </a:ext>
            </a:extLst>
          </p:cNvPr>
          <p:cNvPicPr>
            <a:picLocks noChangeAspect="1"/>
          </p:cNvPicPr>
          <p:nvPr/>
        </p:nvPicPr>
        <p:blipFill>
          <a:blip r:embed="rId3"/>
          <a:stretch>
            <a:fillRect/>
          </a:stretch>
        </p:blipFill>
        <p:spPr>
          <a:xfrm>
            <a:off x="399422" y="2232118"/>
            <a:ext cx="8370276" cy="1665256"/>
          </a:xfrm>
          <a:prstGeom prst="rect">
            <a:avLst/>
          </a:prstGeom>
        </p:spPr>
      </p:pic>
      <p:sp>
        <p:nvSpPr>
          <p:cNvPr id="2" name="Title 1"/>
          <p:cNvSpPr>
            <a:spLocks noGrp="1"/>
          </p:cNvSpPr>
          <p:nvPr>
            <p:ph type="title"/>
          </p:nvPr>
        </p:nvSpPr>
        <p:spPr/>
        <p:txBody>
          <a:bodyPr/>
          <a:lstStyle/>
          <a:p>
            <a:r>
              <a:rPr lang="en-US"/>
              <a:t>C1.3e2 Experiments</a:t>
            </a:r>
          </a:p>
        </p:txBody>
      </p:sp>
      <p:sp>
        <p:nvSpPr>
          <p:cNvPr id="3" name="Content Placeholder 2"/>
          <p:cNvSpPr>
            <a:spLocks noGrp="1"/>
          </p:cNvSpPr>
          <p:nvPr>
            <p:ph idx="1"/>
          </p:nvPr>
        </p:nvSpPr>
        <p:spPr>
          <a:xfrm>
            <a:off x="398333" y="1252832"/>
            <a:ext cx="8229600" cy="4067313"/>
          </a:xfrm>
        </p:spPr>
        <p:txBody>
          <a:bodyPr/>
          <a:lstStyle/>
          <a:p>
            <a:pPr marL="342265" indent="-342265">
              <a:spcBef>
                <a:spcPts val="20"/>
              </a:spcBef>
            </a:pPr>
            <a:r>
              <a:rPr lang="en-US" sz="2000">
                <a:ea typeface="+mn-lt"/>
                <a:cs typeface="+mn-lt"/>
              </a:rPr>
              <a:t>Effect of the Reconstruction Latent Space Similarity Regularization (RLSSR) Module</a:t>
            </a:r>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r>
              <a:rPr lang="en-US" sz="2000"/>
              <a:t>L1 loss has a slight edge over L2 loss</a:t>
            </a:r>
          </a:p>
          <a:p>
            <a:pPr marL="342265" indent="-342265">
              <a:spcBef>
                <a:spcPts val="20"/>
              </a:spcBef>
            </a:pPr>
            <a:endParaRPr lang="en-US" sz="2000"/>
          </a:p>
          <a:p>
            <a:pPr marL="342265" indent="-342265">
              <a:spcBef>
                <a:spcPts val="20"/>
              </a:spcBef>
            </a:pPr>
            <a:r>
              <a:rPr lang="en-US" sz="2000"/>
              <a:t>Using RLSSR yielded a consistent improvement over not using</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30</a:t>
            </a:fld>
            <a:endParaRPr lang="en-SG"/>
          </a:p>
        </p:txBody>
      </p:sp>
      <p:sp>
        <p:nvSpPr>
          <p:cNvPr id="11" name="Rectangle 10">
            <a:extLst>
              <a:ext uri="{FF2B5EF4-FFF2-40B4-BE49-F238E27FC236}">
                <a16:creationId xmlns:a16="http://schemas.microsoft.com/office/drawing/2014/main" id="{20D9E39E-149B-21FE-E932-1BC57723546F}"/>
              </a:ext>
            </a:extLst>
          </p:cNvPr>
          <p:cNvSpPr/>
          <p:nvPr/>
        </p:nvSpPr>
        <p:spPr>
          <a:xfrm>
            <a:off x="2524935" y="3428828"/>
            <a:ext cx="6102540" cy="3924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410291-5405-5715-F519-DAFE53B45790}"/>
              </a:ext>
            </a:extLst>
          </p:cNvPr>
          <p:cNvSpPr/>
          <p:nvPr/>
        </p:nvSpPr>
        <p:spPr>
          <a:xfrm>
            <a:off x="2516561" y="2774103"/>
            <a:ext cx="6102540" cy="3924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4705D7-F5F9-3EB7-3AE5-58F47EB05C1F}"/>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spTree>
    <p:extLst>
      <p:ext uri="{BB962C8B-B14F-4D97-AF65-F5344CB8AC3E}">
        <p14:creationId xmlns:p14="http://schemas.microsoft.com/office/powerpoint/2010/main" val="314503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C1.3e4 Experiments</a:t>
            </a:r>
          </a:p>
        </p:txBody>
      </p:sp>
      <p:sp>
        <p:nvSpPr>
          <p:cNvPr id="3" name="Content Placeholder 2"/>
          <p:cNvSpPr>
            <a:spLocks noGrp="1"/>
          </p:cNvSpPr>
          <p:nvPr>
            <p:ph idx="1"/>
          </p:nvPr>
        </p:nvSpPr>
        <p:spPr>
          <a:xfrm>
            <a:off x="398333" y="1252832"/>
            <a:ext cx="8229600" cy="4067313"/>
          </a:xfrm>
        </p:spPr>
        <p:txBody>
          <a:bodyPr/>
          <a:lstStyle/>
          <a:p>
            <a:pPr marL="342265" indent="-342265">
              <a:spcBef>
                <a:spcPts val="20"/>
              </a:spcBef>
            </a:pPr>
            <a:r>
              <a:rPr lang="en-US" sz="2000">
                <a:ea typeface="+mn-lt"/>
                <a:cs typeface="+mn-lt"/>
              </a:rPr>
              <a:t>Comparison of generated captions</a:t>
            </a:r>
            <a:endParaRPr lang="en-US"/>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p:txBody>
      </p:sp>
      <p:sp>
        <p:nvSpPr>
          <p:cNvPr id="4" name="Slide Number Placeholder 3"/>
          <p:cNvSpPr>
            <a:spLocks noGrp="1"/>
          </p:cNvSpPr>
          <p:nvPr>
            <p:ph type="sldNum" sz="quarter" idx="10"/>
          </p:nvPr>
        </p:nvSpPr>
        <p:spPr/>
        <p:txBody>
          <a:bodyPr/>
          <a:lstStyle/>
          <a:p>
            <a:pPr>
              <a:defRPr/>
            </a:pPr>
            <a:fld id="{68687031-3A6D-4125-8D93-FCFF1AEFD90E}" type="slidenum">
              <a:rPr lang="en-SG" dirty="0" smtClean="0"/>
              <a:pPr>
                <a:defRPr/>
              </a:pPr>
              <a:t>31</a:t>
            </a:fld>
            <a:endParaRPr lang="en-SG"/>
          </a:p>
        </p:txBody>
      </p:sp>
      <p:pic>
        <p:nvPicPr>
          <p:cNvPr id="6" name="Picture 6" descr="Table&#10;&#10;Description automatically generated">
            <a:extLst>
              <a:ext uri="{FF2B5EF4-FFF2-40B4-BE49-F238E27FC236}">
                <a16:creationId xmlns:a16="http://schemas.microsoft.com/office/drawing/2014/main" id="{9FBCBB79-76AA-B2D6-C4A7-CD35B1222041}"/>
              </a:ext>
            </a:extLst>
          </p:cNvPr>
          <p:cNvPicPr>
            <a:picLocks noChangeAspect="1"/>
          </p:cNvPicPr>
          <p:nvPr/>
        </p:nvPicPr>
        <p:blipFill>
          <a:blip r:embed="rId3"/>
          <a:stretch>
            <a:fillRect/>
          </a:stretch>
        </p:blipFill>
        <p:spPr>
          <a:xfrm>
            <a:off x="147053" y="2319485"/>
            <a:ext cx="8737817" cy="1352362"/>
          </a:xfrm>
          <a:prstGeom prst="rect">
            <a:avLst/>
          </a:prstGeom>
        </p:spPr>
      </p:pic>
      <p:sp>
        <p:nvSpPr>
          <p:cNvPr id="7" name="TextBox 6">
            <a:extLst>
              <a:ext uri="{FF2B5EF4-FFF2-40B4-BE49-F238E27FC236}">
                <a16:creationId xmlns:a16="http://schemas.microsoft.com/office/drawing/2014/main" id="{A62D928F-0DB5-3474-A659-32D41B4533BF}"/>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spTree>
    <p:extLst>
      <p:ext uri="{BB962C8B-B14F-4D97-AF65-F5344CB8AC3E}">
        <p14:creationId xmlns:p14="http://schemas.microsoft.com/office/powerpoint/2010/main" val="485697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C1.3e3 Experiments</a:t>
            </a:r>
          </a:p>
        </p:txBody>
      </p:sp>
      <p:sp>
        <p:nvSpPr>
          <p:cNvPr id="3" name="Content Placeholder 2"/>
          <p:cNvSpPr>
            <a:spLocks noGrp="1"/>
          </p:cNvSpPr>
          <p:nvPr>
            <p:ph idx="1"/>
          </p:nvPr>
        </p:nvSpPr>
        <p:spPr>
          <a:xfrm>
            <a:off x="398333" y="1252832"/>
            <a:ext cx="8229600" cy="4067313"/>
          </a:xfrm>
        </p:spPr>
        <p:txBody>
          <a:bodyPr/>
          <a:lstStyle/>
          <a:p>
            <a:pPr marL="0" indent="0">
              <a:spcBef>
                <a:spcPts val="20"/>
              </a:spcBef>
              <a:buNone/>
            </a:pPr>
            <a:endParaRPr lang="en-US" sz="2000"/>
          </a:p>
          <a:p>
            <a:pPr marL="0" indent="0">
              <a:spcBef>
                <a:spcPts val="20"/>
              </a:spcBef>
              <a:buNone/>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r>
              <a:rPr lang="en-US" sz="2000"/>
              <a:t>Outperforms SOTA on most metrics </a:t>
            </a:r>
          </a:p>
          <a:p>
            <a:pPr marL="742315" lvl="1" indent="-285115">
              <a:spcBef>
                <a:spcPts val="20"/>
              </a:spcBef>
            </a:pPr>
            <a:r>
              <a:rPr lang="en-US" sz="1600"/>
              <a:t>Previous SOTA </a:t>
            </a:r>
          </a:p>
          <a:p>
            <a:pPr marL="1142365" lvl="2" indent="-227965">
              <a:spcBef>
                <a:spcPts val="20"/>
              </a:spcBef>
            </a:pPr>
            <a:r>
              <a:rPr lang="en-US" sz="1600"/>
              <a:t>is not end-to-end</a:t>
            </a:r>
          </a:p>
          <a:p>
            <a:pPr marL="1142365" lvl="2" indent="-227965">
              <a:spcBef>
                <a:spcPts val="20"/>
              </a:spcBef>
            </a:pPr>
            <a:r>
              <a:rPr lang="en-US" sz="1600"/>
              <a:t>uses a pipeline which can lead to error propagation</a:t>
            </a:r>
          </a:p>
          <a:p>
            <a:pPr marL="342265" indent="-342265">
              <a:spcBef>
                <a:spcPts val="20"/>
              </a:spcBef>
            </a:pPr>
            <a:r>
              <a:rPr lang="en-US" sz="2000"/>
              <a:t>RLSSR is</a:t>
            </a:r>
            <a:endParaRPr lang="en-US"/>
          </a:p>
          <a:p>
            <a:pPr marL="742315" lvl="1" indent="-285115">
              <a:spcBef>
                <a:spcPts val="20"/>
              </a:spcBef>
            </a:pPr>
            <a:r>
              <a:rPr lang="en-US" sz="1600"/>
              <a:t>simple to implement</a:t>
            </a:r>
          </a:p>
          <a:p>
            <a:pPr marL="742315" lvl="1" indent="-285115">
              <a:spcBef>
                <a:spcPts val="20"/>
              </a:spcBef>
            </a:pPr>
            <a:r>
              <a:rPr lang="en-US" sz="1600"/>
              <a:t>easy to train</a:t>
            </a:r>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32</a:t>
            </a:fld>
            <a:endParaRPr lang="en-SG"/>
          </a:p>
        </p:txBody>
      </p:sp>
      <p:pic>
        <p:nvPicPr>
          <p:cNvPr id="6" name="Picture 5" descr="A table with numbers and symbols&#10;&#10;Description automatically generated">
            <a:extLst>
              <a:ext uri="{FF2B5EF4-FFF2-40B4-BE49-F238E27FC236}">
                <a16:creationId xmlns:a16="http://schemas.microsoft.com/office/drawing/2014/main" id="{D9826F66-C5F0-66BB-3F4F-860F35CEA92B}"/>
              </a:ext>
            </a:extLst>
          </p:cNvPr>
          <p:cNvPicPr>
            <a:picLocks noChangeAspect="1"/>
          </p:cNvPicPr>
          <p:nvPr/>
        </p:nvPicPr>
        <p:blipFill>
          <a:blip r:embed="rId3"/>
          <a:stretch>
            <a:fillRect/>
          </a:stretch>
        </p:blipFill>
        <p:spPr>
          <a:xfrm>
            <a:off x="265444" y="1991001"/>
            <a:ext cx="8420518" cy="1159406"/>
          </a:xfrm>
          <a:prstGeom prst="rect">
            <a:avLst/>
          </a:prstGeom>
        </p:spPr>
      </p:pic>
      <p:sp>
        <p:nvSpPr>
          <p:cNvPr id="7" name="TextBox 6">
            <a:extLst>
              <a:ext uri="{FF2B5EF4-FFF2-40B4-BE49-F238E27FC236}">
                <a16:creationId xmlns:a16="http://schemas.microsoft.com/office/drawing/2014/main" id="{BE27DA57-0887-E00D-ECC1-06C805F8CCC4}"/>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X. </a:t>
            </a:r>
            <a:r>
              <a:rPr lang="en-US" sz="800" err="1">
                <a:latin typeface="Arial"/>
                <a:cs typeface="Arial"/>
              </a:rPr>
              <a:t>Fuzhao</a:t>
            </a:r>
            <a:r>
              <a:rPr lang="en-US" sz="800">
                <a:latin typeface="Arial"/>
                <a:cs typeface="Arial"/>
              </a:rPr>
              <a:t> and C. E. Siong, ”Automated Audio Captioning Using Transfer Learning and Reconstruction Latent Space Similarity Regularization,” ICASSP 2022 - 2022 IEEE International Conference on Acoustics, Speech and Signal Processing (ICASSP), 2022, pp. 7722-7726, </a:t>
            </a:r>
            <a:r>
              <a:rPr lang="en-US" sz="800" err="1">
                <a:latin typeface="Arial"/>
                <a:cs typeface="Arial"/>
              </a:rPr>
              <a:t>doi</a:t>
            </a:r>
            <a:r>
              <a:rPr lang="en-US" sz="800">
                <a:latin typeface="Arial"/>
                <a:cs typeface="Arial"/>
              </a:rPr>
              <a:t>: 10.1109/ICASSP43922.2022.9747676.</a:t>
            </a:r>
            <a:endParaRPr lang="en-US"/>
          </a:p>
        </p:txBody>
      </p:sp>
      <p:sp>
        <p:nvSpPr>
          <p:cNvPr id="8" name="Content Placeholder 2">
            <a:extLst>
              <a:ext uri="{FF2B5EF4-FFF2-40B4-BE49-F238E27FC236}">
                <a16:creationId xmlns:a16="http://schemas.microsoft.com/office/drawing/2014/main" id="{A180AF15-DD14-327E-9FFC-98349B5DA3E0}"/>
              </a:ext>
            </a:extLst>
          </p:cNvPr>
          <p:cNvSpPr txBox="1">
            <a:spLocks/>
          </p:cNvSpPr>
          <p:nvPr/>
        </p:nvSpPr>
        <p:spPr bwMode="auto">
          <a:xfrm>
            <a:off x="1573115" y="1133656"/>
            <a:ext cx="6311961" cy="10879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891" indent="-342891" algn="l" rtl="0" eaLnBrk="0" fontAlgn="base" hangingPunct="0">
              <a:spcBef>
                <a:spcPct val="20000"/>
              </a:spcBef>
              <a:spcAft>
                <a:spcPct val="0"/>
              </a:spcAft>
              <a:buChar char="•"/>
              <a:defRPr sz="2400">
                <a:solidFill>
                  <a:srgbClr val="000099"/>
                </a:solidFill>
                <a:latin typeface="+mn-lt"/>
                <a:ea typeface="+mn-ea"/>
                <a:cs typeface="+mn-cs"/>
              </a:defRPr>
            </a:lvl1pPr>
            <a:lvl2pPr marL="742932" indent="-285744" algn="l" rtl="0" eaLnBrk="0" fontAlgn="base" hangingPunct="0">
              <a:spcBef>
                <a:spcPct val="20000"/>
              </a:spcBef>
              <a:spcAft>
                <a:spcPct val="0"/>
              </a:spcAft>
              <a:buChar char="–"/>
              <a:defRPr sz="2000">
                <a:solidFill>
                  <a:schemeClr val="tx1"/>
                </a:solidFill>
                <a:latin typeface="+mn-lt"/>
                <a:cs typeface="+mn-cs"/>
              </a:defRPr>
            </a:lvl2pPr>
            <a:lvl3pPr marL="1142971" indent="-228594" algn="l" rtl="0" eaLnBrk="0" fontAlgn="base" hangingPunct="0">
              <a:spcBef>
                <a:spcPct val="20000"/>
              </a:spcBef>
              <a:spcAft>
                <a:spcPct val="0"/>
              </a:spcAft>
              <a:buChar char="•"/>
              <a:defRPr sz="2000">
                <a:solidFill>
                  <a:schemeClr val="tx1"/>
                </a:solidFill>
                <a:latin typeface="+mn-lt"/>
                <a:cs typeface="+mn-cs"/>
              </a:defRPr>
            </a:lvl3pPr>
            <a:lvl4pPr marL="1600160" indent="-228594" algn="l" rtl="0" eaLnBrk="0" fontAlgn="base" hangingPunct="0">
              <a:spcBef>
                <a:spcPct val="20000"/>
              </a:spcBef>
              <a:spcAft>
                <a:spcPct val="0"/>
              </a:spcAft>
              <a:buChar char="–"/>
              <a:defRPr sz="2000">
                <a:solidFill>
                  <a:schemeClr val="tx1"/>
                </a:solidFill>
                <a:latin typeface="+mn-lt"/>
                <a:cs typeface="+mn-cs"/>
              </a:defRPr>
            </a:lvl4pPr>
            <a:lvl5pPr marL="2057349" indent="-228594" algn="l" rtl="0" eaLnBrk="0" fontAlgn="base" hangingPunct="0">
              <a:spcBef>
                <a:spcPct val="20000"/>
              </a:spcBef>
              <a:spcAft>
                <a:spcPct val="0"/>
              </a:spcAft>
              <a:buChar char="»"/>
              <a:defRPr sz="2000">
                <a:solidFill>
                  <a:schemeClr val="tx1"/>
                </a:solidFill>
                <a:latin typeface="+mn-lt"/>
                <a:cs typeface="+mn-cs"/>
              </a:defRPr>
            </a:lvl5pPr>
            <a:lvl6pPr marL="2514537" indent="-228594" algn="l" rtl="0" eaLnBrk="1" fontAlgn="base" hangingPunct="1">
              <a:spcBef>
                <a:spcPct val="20000"/>
              </a:spcBef>
              <a:spcAft>
                <a:spcPct val="0"/>
              </a:spcAft>
              <a:buChar char="»"/>
              <a:defRPr sz="2000">
                <a:solidFill>
                  <a:schemeClr val="tx1"/>
                </a:solidFill>
                <a:latin typeface="+mn-lt"/>
                <a:cs typeface="+mn-cs"/>
              </a:defRPr>
            </a:lvl6pPr>
            <a:lvl7pPr marL="2971726" indent="-228594" algn="l" rtl="0" eaLnBrk="1" fontAlgn="base" hangingPunct="1">
              <a:spcBef>
                <a:spcPct val="20000"/>
              </a:spcBef>
              <a:spcAft>
                <a:spcPct val="0"/>
              </a:spcAft>
              <a:buChar char="»"/>
              <a:defRPr sz="2000">
                <a:solidFill>
                  <a:schemeClr val="tx1"/>
                </a:solidFill>
                <a:latin typeface="+mn-lt"/>
                <a:cs typeface="+mn-cs"/>
              </a:defRPr>
            </a:lvl7pPr>
            <a:lvl8pPr marL="3428914" indent="-228594" algn="l" rtl="0" eaLnBrk="1" fontAlgn="base" hangingPunct="1">
              <a:spcBef>
                <a:spcPct val="20000"/>
              </a:spcBef>
              <a:spcAft>
                <a:spcPct val="0"/>
              </a:spcAft>
              <a:buChar char="»"/>
              <a:defRPr sz="2000">
                <a:solidFill>
                  <a:schemeClr val="tx1"/>
                </a:solidFill>
                <a:latin typeface="+mn-lt"/>
                <a:cs typeface="+mn-cs"/>
              </a:defRPr>
            </a:lvl8pPr>
            <a:lvl9pPr marL="3886103" indent="-228594" algn="l" rtl="0" eaLnBrk="1" fontAlgn="base" hangingPunct="1">
              <a:spcBef>
                <a:spcPct val="20000"/>
              </a:spcBef>
              <a:spcAft>
                <a:spcPct val="0"/>
              </a:spcAft>
              <a:buChar char="»"/>
              <a:defRPr sz="2000">
                <a:solidFill>
                  <a:schemeClr val="tx1"/>
                </a:solidFill>
                <a:latin typeface="+mn-lt"/>
                <a:cs typeface="+mn-cs"/>
              </a:defRPr>
            </a:lvl9pPr>
          </a:lstStyle>
          <a:p>
            <a:pPr marL="0" indent="0" algn="ctr">
              <a:buFontTx/>
              <a:buNone/>
            </a:pPr>
            <a:r>
              <a:rPr lang="en-US" sz="2000" kern="0">
                <a:ea typeface="+mn-lt"/>
                <a:cs typeface="+mn-lt"/>
              </a:rPr>
              <a:t>How useful is the Reconstruction Latent Space Similarity Regularization (RLSSR) module?</a:t>
            </a:r>
            <a:endParaRPr lang="en-US" sz="1050" kern="0"/>
          </a:p>
        </p:txBody>
      </p:sp>
    </p:spTree>
    <p:extLst>
      <p:ext uri="{BB962C8B-B14F-4D97-AF65-F5344CB8AC3E}">
        <p14:creationId xmlns:p14="http://schemas.microsoft.com/office/powerpoint/2010/main" val="4185376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5565DE-C507-13AC-A378-D54295E94BFB}"/>
              </a:ext>
            </a:extLst>
          </p:cNvPr>
          <p:cNvSpPr/>
          <p:nvPr/>
        </p:nvSpPr>
        <p:spPr>
          <a:xfrm>
            <a:off x="459685" y="1378052"/>
            <a:ext cx="7469560" cy="175567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458765" y="1344636"/>
            <a:ext cx="8229600" cy="4725553"/>
          </a:xfrm>
        </p:spPr>
        <p:txBody>
          <a:bodyPr/>
          <a:lstStyle/>
          <a:p>
            <a:pPr marL="0" indent="0">
              <a:buNone/>
            </a:pPr>
            <a:r>
              <a:rPr lang="en-US" sz="2000" b="1" u="sng"/>
              <a:t>1. Automated Audio Captioning (AAC)</a:t>
            </a:r>
            <a:endParaRPr lang="en-US" sz="2000"/>
          </a:p>
          <a:p>
            <a:pPr marL="342900" indent="-342900">
              <a:buAutoNum type="alphaLcParenR"/>
            </a:pPr>
            <a:r>
              <a:rPr lang="en-US" sz="1400">
                <a:solidFill>
                  <a:schemeClr val="tx1"/>
                </a:solidFill>
              </a:rPr>
              <a:t>What is AAC?</a:t>
            </a:r>
          </a:p>
          <a:p>
            <a:pPr marL="342900" indent="-342900">
              <a:buAutoNum type="alphaLcParenR"/>
            </a:pPr>
            <a:r>
              <a:rPr lang="en-US" sz="1400">
                <a:solidFill>
                  <a:schemeClr val="tx1"/>
                </a:solidFill>
              </a:rPr>
              <a:t>How are AAC models trained?</a:t>
            </a:r>
            <a:endParaRPr lang="en-US" sz="1400">
              <a:solidFill>
                <a:srgbClr val="000000"/>
              </a:solidFill>
            </a:endParaRPr>
          </a:p>
          <a:p>
            <a:pPr marL="342900" indent="-342900">
              <a:buAutoNum type="alphaLcParenR"/>
            </a:pPr>
            <a:r>
              <a:rPr lang="en-US" sz="1400">
                <a:solidFill>
                  <a:srgbClr val="000000"/>
                </a:solidFill>
              </a:rPr>
              <a:t>Which datasets, encoders, and decoders are used for AAC?</a:t>
            </a:r>
          </a:p>
          <a:p>
            <a:pPr marL="342900" indent="-342900">
              <a:buAutoNum type="alphaLcParenR"/>
            </a:pPr>
            <a:r>
              <a:rPr lang="en-US" sz="1400">
                <a:solidFill>
                  <a:srgbClr val="000000"/>
                </a:solidFill>
              </a:rPr>
              <a:t>How are AAC models</a:t>
            </a:r>
            <a:r>
              <a:rPr lang="en-US" sz="1400">
                <a:solidFill>
                  <a:schemeClr val="tx1"/>
                </a:solidFill>
              </a:rPr>
              <a:t> evaluated?</a:t>
            </a:r>
          </a:p>
          <a:p>
            <a:pPr marL="0" indent="0">
              <a:buNone/>
            </a:pPr>
            <a:r>
              <a:rPr lang="en-US" sz="1800" b="1">
                <a:solidFill>
                  <a:srgbClr val="000000"/>
                </a:solidFill>
              </a:rPr>
              <a:t>C1: Reconstruction Latent Space Similarity Regularization for AAC</a:t>
            </a:r>
            <a:endParaRPr lang="en-US" sz="1800">
              <a:solidFill>
                <a:srgbClr val="000000"/>
              </a:solidFill>
            </a:endParaRPr>
          </a:p>
          <a:p>
            <a:pPr marL="0" indent="0">
              <a:buNone/>
            </a:pPr>
            <a:r>
              <a:rPr lang="en-US" sz="1800" b="1">
                <a:solidFill>
                  <a:srgbClr val="000000"/>
                </a:solidFill>
              </a:rPr>
              <a:t>C2: Epochal Difficult Captions for AAC</a:t>
            </a:r>
            <a:br>
              <a:rPr lang="en-US" sz="1800" b="1">
                <a:solidFill>
                  <a:srgbClr val="000000"/>
                </a:solidFill>
              </a:rPr>
            </a:br>
            <a:endParaRPr lang="en-US" sz="1800"/>
          </a:p>
          <a:p>
            <a:pPr marL="0" indent="0">
              <a:buNone/>
            </a:pPr>
            <a:r>
              <a:rPr lang="en-US" sz="2000" b="1" i="1" u="sng"/>
              <a:t>2. Language Based Audio Retrieval (LBAR)</a:t>
            </a:r>
            <a:endParaRPr lang="en-US" sz="2000"/>
          </a:p>
          <a:p>
            <a:pPr marL="342900" indent="-342900">
              <a:buAutoNum type="alphaLcParenR"/>
            </a:pPr>
            <a:r>
              <a:rPr lang="en-US" sz="1400">
                <a:solidFill>
                  <a:schemeClr val="tx1"/>
                </a:solidFill>
              </a:rPr>
              <a:t>What is LBAR?</a:t>
            </a:r>
          </a:p>
          <a:p>
            <a:pPr marL="342265" indent="-342265">
              <a:buAutoNum type="alphaLcParenR"/>
            </a:pPr>
            <a:r>
              <a:rPr lang="en-US" sz="1400">
                <a:solidFill>
                  <a:schemeClr val="tx1"/>
                </a:solidFill>
              </a:rPr>
              <a:t>How are LBAR models trained?</a:t>
            </a:r>
          </a:p>
          <a:p>
            <a:pPr marL="342265" indent="-342265">
              <a:buAutoNum type="alphaLcParenR"/>
            </a:pPr>
            <a:r>
              <a:rPr lang="en-US" sz="1400">
                <a:solidFill>
                  <a:schemeClr val="tx1"/>
                </a:solidFill>
              </a:rPr>
              <a:t>What datasets are used for LBAR?</a:t>
            </a:r>
          </a:p>
          <a:p>
            <a:pPr marL="342265" indent="-342265">
              <a:buAutoNum type="alphaLcParenR"/>
            </a:pPr>
            <a:r>
              <a:rPr lang="en-US" sz="1400">
                <a:solidFill>
                  <a:schemeClr val="tx1"/>
                </a:solidFill>
              </a:rPr>
              <a:t>How are LBAR models evaluated?</a:t>
            </a:r>
          </a:p>
          <a:p>
            <a:pPr marL="0" indent="0">
              <a:buNone/>
            </a:pPr>
            <a:r>
              <a:rPr lang="en-US" sz="1800" b="1">
                <a:solidFill>
                  <a:srgbClr val="000000"/>
                </a:solidFill>
              </a:rPr>
              <a:t>C3: Converging Tied Layers for LBAR</a:t>
            </a:r>
            <a:endParaRPr lang="en-US" sz="1800">
              <a:solidFill>
                <a:srgbClr val="000000"/>
              </a:solidFill>
            </a:endParaRPr>
          </a:p>
          <a:p>
            <a:pPr marL="0" indent="0">
              <a:buNone/>
            </a:pPr>
            <a:endParaRPr lang="en-US" sz="1600"/>
          </a:p>
          <a:p>
            <a:pPr marL="0" indent="0">
              <a:buNone/>
            </a:pPr>
            <a:r>
              <a:rPr lang="en-US" sz="2000" b="1"/>
              <a:t>Conclusions &amp; Future Work</a:t>
            </a:r>
            <a:endParaRPr lang="en-US" sz="2000"/>
          </a:p>
          <a:p>
            <a:pPr marL="0" indent="0">
              <a:buNone/>
            </a:pPr>
            <a:endParaRPr lang="en-US" sz="2000" b="1" u="sng"/>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33</a:t>
            </a:fld>
            <a:endParaRPr lang="en-SG"/>
          </a:p>
        </p:txBody>
      </p:sp>
      <p:sp>
        <p:nvSpPr>
          <p:cNvPr id="5" name="Rectangle 4">
            <a:extLst>
              <a:ext uri="{FF2B5EF4-FFF2-40B4-BE49-F238E27FC236}">
                <a16:creationId xmlns:a16="http://schemas.microsoft.com/office/drawing/2014/main" id="{6EE72E7C-64CE-1D62-C4EC-C4EE1808BBB8}"/>
              </a:ext>
            </a:extLst>
          </p:cNvPr>
          <p:cNvSpPr/>
          <p:nvPr/>
        </p:nvSpPr>
        <p:spPr>
          <a:xfrm>
            <a:off x="462306" y="3426705"/>
            <a:ext cx="7466057" cy="264683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72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620"/>
            <a:ext cx="8483600" cy="835747"/>
          </a:xfrm>
        </p:spPr>
        <p:txBody>
          <a:bodyPr/>
          <a:lstStyle/>
          <a:p>
            <a:r>
              <a:rPr lang="en-US"/>
              <a:t>C2: </a:t>
            </a:r>
            <a:r>
              <a:rPr lang="en-US">
                <a:latin typeface="Verdana"/>
                <a:ea typeface="Verdana"/>
              </a:rPr>
              <a:t>Epochal Difficult Captions for Automated Audio Captioning</a:t>
            </a:r>
          </a:p>
          <a:p>
            <a:endParaRPr lang="en-US">
              <a:ea typeface="Verdana"/>
            </a:endParaRPr>
          </a:p>
        </p:txBody>
      </p:sp>
      <p:sp>
        <p:nvSpPr>
          <p:cNvPr id="3" name="Content Placeholder 2"/>
          <p:cNvSpPr>
            <a:spLocks noGrp="1"/>
          </p:cNvSpPr>
          <p:nvPr>
            <p:ph idx="1"/>
          </p:nvPr>
        </p:nvSpPr>
        <p:spPr>
          <a:xfrm>
            <a:off x="457209" y="1892595"/>
            <a:ext cx="8410353" cy="4233568"/>
          </a:xfrm>
        </p:spPr>
        <p:txBody>
          <a:bodyPr/>
          <a:lstStyle/>
          <a:p>
            <a:pPr marL="0" indent="0">
              <a:buNone/>
            </a:pPr>
            <a:r>
              <a:rPr lang="en-US"/>
              <a:t>C2.1 Motivation</a:t>
            </a:r>
          </a:p>
          <a:p>
            <a:pPr marL="0" indent="0">
              <a:buNone/>
            </a:pPr>
            <a:r>
              <a:rPr lang="en-US"/>
              <a:t>C2.2 Proposed Approach</a:t>
            </a:r>
          </a:p>
          <a:p>
            <a:pPr marL="0" indent="0">
              <a:buNone/>
            </a:pPr>
            <a:r>
              <a:rPr lang="en-US"/>
              <a:t>C2.3 Experiments and results</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34</a:t>
            </a:fld>
            <a:endParaRPr lang="en-SG"/>
          </a:p>
        </p:txBody>
      </p:sp>
      <p:sp>
        <p:nvSpPr>
          <p:cNvPr id="6" name="TextBox 5">
            <a:extLst>
              <a:ext uri="{FF2B5EF4-FFF2-40B4-BE49-F238E27FC236}">
                <a16:creationId xmlns:a16="http://schemas.microsoft.com/office/drawing/2014/main" id="{D114D3AD-1E05-6D63-04AF-E2E7ED15A434}"/>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spTree>
    <p:extLst>
      <p:ext uri="{BB962C8B-B14F-4D97-AF65-F5344CB8AC3E}">
        <p14:creationId xmlns:p14="http://schemas.microsoft.com/office/powerpoint/2010/main" val="4171104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descr="Diagram&#10;&#10;Description automatically generated">
            <a:extLst>
              <a:ext uri="{FF2B5EF4-FFF2-40B4-BE49-F238E27FC236}">
                <a16:creationId xmlns:a16="http://schemas.microsoft.com/office/drawing/2014/main" id="{A388F97F-9B67-1974-CE3A-8F69C7730770}"/>
              </a:ext>
            </a:extLst>
          </p:cNvPr>
          <p:cNvPicPr>
            <a:picLocks noChangeAspect="1"/>
          </p:cNvPicPr>
          <p:nvPr/>
        </p:nvPicPr>
        <p:blipFill>
          <a:blip r:embed="rId3"/>
          <a:stretch>
            <a:fillRect/>
          </a:stretch>
        </p:blipFill>
        <p:spPr>
          <a:xfrm>
            <a:off x="2470525" y="2604235"/>
            <a:ext cx="4125200" cy="3871244"/>
          </a:xfrm>
          <a:prstGeom prst="rect">
            <a:avLst/>
          </a:prstGeom>
        </p:spPr>
      </p:pic>
      <p:sp>
        <p:nvSpPr>
          <p:cNvPr id="2" name="Title 1"/>
          <p:cNvSpPr>
            <a:spLocks noGrp="1"/>
          </p:cNvSpPr>
          <p:nvPr>
            <p:ph type="title"/>
          </p:nvPr>
        </p:nvSpPr>
        <p:spPr>
          <a:xfrm>
            <a:off x="457200" y="287056"/>
            <a:ext cx="8229600" cy="835747"/>
          </a:xfrm>
        </p:spPr>
        <p:txBody>
          <a:bodyPr wrap="square" anchor="ctr">
            <a:normAutofit/>
          </a:bodyPr>
          <a:lstStyle/>
          <a:p>
            <a:r>
              <a:rPr lang="en-US"/>
              <a:t>C2.1 Motivation</a:t>
            </a:r>
          </a:p>
        </p:txBody>
      </p:sp>
      <p:sp>
        <p:nvSpPr>
          <p:cNvPr id="4" name="Slide Number Placeholder 3"/>
          <p:cNvSpPr>
            <a:spLocks noGrp="1"/>
          </p:cNvSpPr>
          <p:nvPr>
            <p:ph type="sldNum" sz="quarter" idx="10"/>
          </p:nvPr>
        </p:nvSpPr>
        <p:spPr>
          <a:xfrm>
            <a:off x="6553200" y="6245225"/>
            <a:ext cx="2133600" cy="476250"/>
          </a:xfrm>
        </p:spPr>
        <p:txBody>
          <a:bodyPr wrap="square" anchor="t">
            <a:normAutofit/>
          </a:bodyPr>
          <a:lstStyle/>
          <a:p>
            <a:pPr>
              <a:spcAft>
                <a:spcPts val="600"/>
              </a:spcAft>
              <a:defRPr/>
            </a:pPr>
            <a:fld id="{68687031-3A6D-4125-8D93-FCFF1AEFD90E}" type="slidenum">
              <a:rPr lang="en-SG" smtClean="0"/>
              <a:pPr>
                <a:spcAft>
                  <a:spcPts val="600"/>
                </a:spcAft>
                <a:defRPr/>
              </a:pPr>
              <a:t>35</a:t>
            </a:fld>
            <a:endParaRPr lang="en-SG"/>
          </a:p>
        </p:txBody>
      </p:sp>
      <p:graphicFrame>
        <p:nvGraphicFramePr>
          <p:cNvPr id="6" name="Content Placeholder 2">
            <a:extLst>
              <a:ext uri="{FF2B5EF4-FFF2-40B4-BE49-F238E27FC236}">
                <a16:creationId xmlns:a16="http://schemas.microsoft.com/office/drawing/2014/main" id="{E0623058-1B72-0C08-F41D-9C688954A8E2}"/>
              </a:ext>
            </a:extLst>
          </p:cNvPr>
          <p:cNvGraphicFramePr>
            <a:graphicFrameLocks noGrp="1"/>
          </p:cNvGraphicFramePr>
          <p:nvPr>
            <p:ph idx="1"/>
            <p:extLst>
              <p:ext uri="{D42A27DB-BD31-4B8C-83A1-F6EECF244321}">
                <p14:modId xmlns:p14="http://schemas.microsoft.com/office/powerpoint/2010/main" val="3917526446"/>
              </p:ext>
            </p:extLst>
          </p:nvPr>
        </p:nvGraphicFramePr>
        <p:xfrm>
          <a:off x="381361" y="1079486"/>
          <a:ext cx="8305438" cy="1659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71B05EC4-72F7-0D94-CB8A-CBDB5F26A668}"/>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sp>
        <p:nvSpPr>
          <p:cNvPr id="107" name="Arrow: Down 106">
            <a:extLst>
              <a:ext uri="{FF2B5EF4-FFF2-40B4-BE49-F238E27FC236}">
                <a16:creationId xmlns:a16="http://schemas.microsoft.com/office/drawing/2014/main" id="{235E159B-D009-4A8B-DEA4-E2999EC0FC47}"/>
              </a:ext>
            </a:extLst>
          </p:cNvPr>
          <p:cNvSpPr/>
          <p:nvPr/>
        </p:nvSpPr>
        <p:spPr>
          <a:xfrm rot="15240000">
            <a:off x="1993478" y="2946881"/>
            <a:ext cx="487535" cy="975071"/>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91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056"/>
            <a:ext cx="8229600" cy="835747"/>
          </a:xfrm>
        </p:spPr>
        <p:txBody>
          <a:bodyPr wrap="square" anchor="ctr">
            <a:normAutofit/>
          </a:bodyPr>
          <a:lstStyle/>
          <a:p>
            <a:r>
              <a:rPr lang="en-US"/>
              <a:t>C2.1 Motivation</a:t>
            </a:r>
          </a:p>
        </p:txBody>
      </p:sp>
      <p:sp>
        <p:nvSpPr>
          <p:cNvPr id="4" name="Slide Number Placeholder 3"/>
          <p:cNvSpPr>
            <a:spLocks noGrp="1"/>
          </p:cNvSpPr>
          <p:nvPr>
            <p:ph type="sldNum" sz="quarter" idx="10"/>
          </p:nvPr>
        </p:nvSpPr>
        <p:spPr>
          <a:xfrm>
            <a:off x="6553200" y="6245225"/>
            <a:ext cx="2133600" cy="476250"/>
          </a:xfrm>
        </p:spPr>
        <p:txBody>
          <a:bodyPr wrap="square" anchor="t">
            <a:normAutofit/>
          </a:bodyPr>
          <a:lstStyle/>
          <a:p>
            <a:pPr>
              <a:spcAft>
                <a:spcPts val="600"/>
              </a:spcAft>
              <a:defRPr/>
            </a:pPr>
            <a:fld id="{68687031-3A6D-4125-8D93-FCFF1AEFD90E}" type="slidenum">
              <a:rPr lang="en-SG" smtClean="0"/>
              <a:pPr>
                <a:spcAft>
                  <a:spcPts val="600"/>
                </a:spcAft>
                <a:defRPr/>
              </a:pPr>
              <a:t>36</a:t>
            </a:fld>
            <a:endParaRPr lang="en-SG"/>
          </a:p>
        </p:txBody>
      </p:sp>
      <p:graphicFrame>
        <p:nvGraphicFramePr>
          <p:cNvPr id="6" name="Content Placeholder 2">
            <a:extLst>
              <a:ext uri="{FF2B5EF4-FFF2-40B4-BE49-F238E27FC236}">
                <a16:creationId xmlns:a16="http://schemas.microsoft.com/office/drawing/2014/main" id="{E0623058-1B72-0C08-F41D-9C688954A8E2}"/>
              </a:ext>
            </a:extLst>
          </p:cNvPr>
          <p:cNvGraphicFramePr>
            <a:graphicFrameLocks noGrp="1"/>
          </p:cNvGraphicFramePr>
          <p:nvPr>
            <p:ph idx="1"/>
          </p:nvPr>
        </p:nvGraphicFramePr>
        <p:xfrm>
          <a:off x="457200" y="1252832"/>
          <a:ext cx="8229600" cy="47255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71B05EC4-72F7-0D94-CB8A-CBDB5F26A668}"/>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spTree>
    <p:extLst>
      <p:ext uri="{BB962C8B-B14F-4D97-AF65-F5344CB8AC3E}">
        <p14:creationId xmlns:p14="http://schemas.microsoft.com/office/powerpoint/2010/main" val="947155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cs typeface="Arial"/>
              </a:rPr>
              <a:t>C2.1b Curriculum Learning</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37</a:t>
            </a:fld>
            <a:endParaRPr lang="en-SG"/>
          </a:p>
        </p:txBody>
      </p:sp>
      <p:sp>
        <p:nvSpPr>
          <p:cNvPr id="6" name="TextBox 5">
            <a:extLst>
              <a:ext uri="{FF2B5EF4-FFF2-40B4-BE49-F238E27FC236}">
                <a16:creationId xmlns:a16="http://schemas.microsoft.com/office/drawing/2014/main" id="{319332BB-2AA7-3203-89B0-0A8110DE6B81}"/>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cxnSp>
        <p:nvCxnSpPr>
          <p:cNvPr id="3" name="Straight Arrow Connector 2">
            <a:extLst>
              <a:ext uri="{FF2B5EF4-FFF2-40B4-BE49-F238E27FC236}">
                <a16:creationId xmlns:a16="http://schemas.microsoft.com/office/drawing/2014/main" id="{80AAE5C4-9DD1-9F82-0D39-B473BE8478DC}"/>
              </a:ext>
            </a:extLst>
          </p:cNvPr>
          <p:cNvCxnSpPr/>
          <p:nvPr/>
        </p:nvCxnSpPr>
        <p:spPr>
          <a:xfrm flipV="1">
            <a:off x="767056" y="2640276"/>
            <a:ext cx="7339034" cy="64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97070DC-6D92-AF34-FBB6-7851FF702F96}"/>
              </a:ext>
            </a:extLst>
          </p:cNvPr>
          <p:cNvSpPr txBox="1"/>
          <p:nvPr/>
        </p:nvSpPr>
        <p:spPr>
          <a:xfrm>
            <a:off x="650047" y="2145157"/>
            <a:ext cx="736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Easy</a:t>
            </a:r>
          </a:p>
        </p:txBody>
      </p:sp>
      <p:sp>
        <p:nvSpPr>
          <p:cNvPr id="41" name="TextBox 40">
            <a:extLst>
              <a:ext uri="{FF2B5EF4-FFF2-40B4-BE49-F238E27FC236}">
                <a16:creationId xmlns:a16="http://schemas.microsoft.com/office/drawing/2014/main" id="{7259BE71-1ABF-6394-4FD5-011A0C10E683}"/>
              </a:ext>
            </a:extLst>
          </p:cNvPr>
          <p:cNvSpPr txBox="1"/>
          <p:nvPr/>
        </p:nvSpPr>
        <p:spPr>
          <a:xfrm>
            <a:off x="7529715" y="2145157"/>
            <a:ext cx="736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Hard</a:t>
            </a:r>
          </a:p>
        </p:txBody>
      </p:sp>
      <p:sp>
        <p:nvSpPr>
          <p:cNvPr id="48" name="TextBox 47">
            <a:extLst>
              <a:ext uri="{FF2B5EF4-FFF2-40B4-BE49-F238E27FC236}">
                <a16:creationId xmlns:a16="http://schemas.microsoft.com/office/drawing/2014/main" id="{2844B380-5519-E95E-0D07-C5EEDC9370E8}"/>
              </a:ext>
            </a:extLst>
          </p:cNvPr>
          <p:cNvSpPr txBox="1"/>
          <p:nvPr/>
        </p:nvSpPr>
        <p:spPr>
          <a:xfrm>
            <a:off x="487535" y="2925214"/>
            <a:ext cx="17334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Water flowing constant</a:t>
            </a:r>
          </a:p>
        </p:txBody>
      </p:sp>
      <p:sp>
        <p:nvSpPr>
          <p:cNvPr id="49" name="TextBox 48">
            <a:extLst>
              <a:ext uri="{FF2B5EF4-FFF2-40B4-BE49-F238E27FC236}">
                <a16:creationId xmlns:a16="http://schemas.microsoft.com/office/drawing/2014/main" id="{3AD1AF83-60D7-EF41-11F5-DF4C3198C22E}"/>
              </a:ext>
            </a:extLst>
          </p:cNvPr>
          <p:cNvSpPr txBox="1"/>
          <p:nvPr/>
        </p:nvSpPr>
        <p:spPr>
          <a:xfrm>
            <a:off x="6738823" y="2925213"/>
            <a:ext cx="15817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Water flowing at a constant rate</a:t>
            </a:r>
            <a:endParaRPr lang="en-US"/>
          </a:p>
        </p:txBody>
      </p:sp>
      <p:sp>
        <p:nvSpPr>
          <p:cNvPr id="50" name="TextBox 49">
            <a:extLst>
              <a:ext uri="{FF2B5EF4-FFF2-40B4-BE49-F238E27FC236}">
                <a16:creationId xmlns:a16="http://schemas.microsoft.com/office/drawing/2014/main" id="{62A4BBFE-9D55-F3BF-409A-A2AD1C91DCC9}"/>
              </a:ext>
            </a:extLst>
          </p:cNvPr>
          <p:cNvSpPr txBox="1"/>
          <p:nvPr/>
        </p:nvSpPr>
        <p:spPr>
          <a:xfrm>
            <a:off x="3781108" y="2329337"/>
            <a:ext cx="15817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latin typeface="Arial"/>
                <a:cs typeface="Arial"/>
              </a:rPr>
              <a:t>Training</a:t>
            </a:r>
            <a:endParaRPr lang="en-US">
              <a:solidFill>
                <a:schemeClr val="accent1"/>
              </a:solidFill>
            </a:endParaRPr>
          </a:p>
        </p:txBody>
      </p:sp>
    </p:spTree>
    <p:extLst>
      <p:ext uri="{BB962C8B-B14F-4D97-AF65-F5344CB8AC3E}">
        <p14:creationId xmlns:p14="http://schemas.microsoft.com/office/powerpoint/2010/main" val="4153582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C2.2 Proposed Approach</a:t>
            </a:r>
          </a:p>
        </p:txBody>
      </p:sp>
      <p:sp>
        <p:nvSpPr>
          <p:cNvPr id="3" name="Content Placeholder 2"/>
          <p:cNvSpPr>
            <a:spLocks noGrp="1"/>
          </p:cNvSpPr>
          <p:nvPr>
            <p:ph idx="1"/>
          </p:nvPr>
        </p:nvSpPr>
        <p:spPr>
          <a:xfrm>
            <a:off x="398333" y="1252832"/>
            <a:ext cx="8229600" cy="4067313"/>
          </a:xfrm>
        </p:spPr>
        <p:txBody>
          <a:bodyPr/>
          <a:lstStyle/>
          <a:p>
            <a:pPr marL="0" indent="0">
              <a:spcBef>
                <a:spcPts val="20"/>
              </a:spcBef>
              <a:buNone/>
            </a:pPr>
            <a:r>
              <a:rPr lang="en-US" sz="2000">
                <a:ea typeface="+mn-lt"/>
                <a:cs typeface="+mn-lt"/>
              </a:rPr>
              <a:t>Epochal Difficult Captions</a:t>
            </a:r>
            <a:endParaRPr lang="en-US">
              <a:ea typeface="+mn-lt"/>
              <a:cs typeface="+mn-lt"/>
            </a:endParaRPr>
          </a:p>
          <a:p>
            <a:pPr marL="457200" indent="-457200">
              <a:spcBef>
                <a:spcPts val="20"/>
              </a:spcBef>
              <a:buAutoNum type="alphaLcPeriod"/>
            </a:pPr>
            <a:r>
              <a:rPr lang="en-US" sz="2000"/>
              <a:t>Difficulty</a:t>
            </a:r>
            <a:r>
              <a:rPr lang="en-US" sz="2000">
                <a:solidFill>
                  <a:srgbClr val="000099"/>
                </a:solidFill>
              </a:rPr>
              <a:t> level as a function of </a:t>
            </a:r>
            <a:r>
              <a:rPr lang="en-US" sz="2000"/>
              <a:t>epoch</a:t>
            </a:r>
            <a:endParaRPr lang="en-US" sz="2000">
              <a:solidFill>
                <a:srgbClr val="000000"/>
              </a:solidFill>
            </a:endParaRPr>
          </a:p>
          <a:p>
            <a:pPr marL="457200" indent="-457200">
              <a:spcBef>
                <a:spcPts val="20"/>
              </a:spcBef>
              <a:buAutoNum type="alphaLcPeriod"/>
            </a:pPr>
            <a:r>
              <a:rPr lang="en-US" sz="2000" err="1"/>
              <a:t>Stopwords</a:t>
            </a:r>
            <a:r>
              <a:rPr lang="en-US" sz="2000">
                <a:solidFill>
                  <a:srgbClr val="000099"/>
                </a:solidFill>
              </a:rPr>
              <a:t> </a:t>
            </a:r>
            <a:r>
              <a:rPr lang="en-US" sz="2000"/>
              <a:t>curriculum</a:t>
            </a:r>
          </a:p>
          <a:p>
            <a:pPr marL="457200" indent="-457200">
              <a:spcBef>
                <a:spcPts val="20"/>
              </a:spcBef>
              <a:buAutoNum type="alphaLcPeriod"/>
            </a:pPr>
            <a:r>
              <a:rPr lang="en-US" sz="2000"/>
              <a:t>Frequency</a:t>
            </a:r>
            <a:r>
              <a:rPr lang="en-US" sz="2000">
                <a:solidFill>
                  <a:srgbClr val="000099"/>
                </a:solidFill>
              </a:rPr>
              <a:t> curriculum</a:t>
            </a: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38</a:t>
            </a:fld>
            <a:endParaRPr lang="en-SG"/>
          </a:p>
        </p:txBody>
      </p:sp>
      <p:sp>
        <p:nvSpPr>
          <p:cNvPr id="6" name="TextBox 5">
            <a:extLst>
              <a:ext uri="{FF2B5EF4-FFF2-40B4-BE49-F238E27FC236}">
                <a16:creationId xmlns:a16="http://schemas.microsoft.com/office/drawing/2014/main" id="{F9C76887-B973-48ED-F951-AAA1D165F2A6}"/>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spTree>
    <p:extLst>
      <p:ext uri="{BB962C8B-B14F-4D97-AF65-F5344CB8AC3E}">
        <p14:creationId xmlns:p14="http://schemas.microsoft.com/office/powerpoint/2010/main" val="754828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cs typeface="Arial"/>
              </a:rPr>
              <a:t>C2.2a Difficulty level as a function of epoch</a:t>
            </a:r>
          </a:p>
        </p:txBody>
      </p:sp>
      <p:sp>
        <p:nvSpPr>
          <p:cNvPr id="3" name="Content Placeholder 2"/>
          <p:cNvSpPr>
            <a:spLocks noGrp="1"/>
          </p:cNvSpPr>
          <p:nvPr>
            <p:ph idx="1"/>
          </p:nvPr>
        </p:nvSpPr>
        <p:spPr>
          <a:xfrm>
            <a:off x="398333" y="1252832"/>
            <a:ext cx="8229600" cy="4067313"/>
          </a:xfrm>
        </p:spPr>
        <p:txBody>
          <a:bodyPr/>
          <a:lstStyle/>
          <a:p>
            <a:pPr marL="342265" indent="-342265">
              <a:spcBef>
                <a:spcPts val="20"/>
              </a:spcBef>
            </a:pPr>
            <a:r>
              <a:rPr lang="en-US" sz="2000"/>
              <a:t>Allows us to manipulate the data accordingly</a:t>
            </a:r>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0" indent="0">
              <a:spcBef>
                <a:spcPts val="20"/>
              </a:spcBef>
              <a:buNone/>
            </a:pPr>
            <a:r>
              <a:rPr lang="en-US" sz="2000">
                <a:solidFill>
                  <a:schemeClr val="tx1"/>
                </a:solidFill>
              </a:rPr>
              <a:t>where </a:t>
            </a:r>
            <a:r>
              <a:rPr lang="en-US" sz="1800">
                <a:solidFill>
                  <a:schemeClr val="tx1"/>
                </a:solidFill>
                <a:ea typeface="+mn-lt"/>
                <a:cs typeface="+mn-lt"/>
              </a:rPr>
              <a:t>α is a hyperparameter which controls the rate of difficulty increase</a:t>
            </a:r>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39</a:t>
            </a:fld>
            <a:endParaRPr lang="en-SG"/>
          </a:p>
        </p:txBody>
      </p:sp>
      <p:pic>
        <p:nvPicPr>
          <p:cNvPr id="5" name="Picture 4">
            <a:extLst>
              <a:ext uri="{FF2B5EF4-FFF2-40B4-BE49-F238E27FC236}">
                <a16:creationId xmlns:a16="http://schemas.microsoft.com/office/drawing/2014/main" id="{3BD9AC1F-DA3D-E001-951B-99C9E742CF10}"/>
              </a:ext>
            </a:extLst>
          </p:cNvPr>
          <p:cNvPicPr>
            <a:picLocks noChangeAspect="1"/>
          </p:cNvPicPr>
          <p:nvPr/>
        </p:nvPicPr>
        <p:blipFill>
          <a:blip r:embed="rId3"/>
          <a:stretch>
            <a:fillRect/>
          </a:stretch>
        </p:blipFill>
        <p:spPr>
          <a:xfrm>
            <a:off x="2731006" y="1921432"/>
            <a:ext cx="3564757" cy="1951682"/>
          </a:xfrm>
          <a:prstGeom prst="rect">
            <a:avLst/>
          </a:prstGeom>
        </p:spPr>
      </p:pic>
      <p:sp>
        <p:nvSpPr>
          <p:cNvPr id="7" name="TextBox 6">
            <a:extLst>
              <a:ext uri="{FF2B5EF4-FFF2-40B4-BE49-F238E27FC236}">
                <a16:creationId xmlns:a16="http://schemas.microsoft.com/office/drawing/2014/main" id="{036D5D0A-0565-0236-773B-27CCB1D66F85}"/>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spTree>
    <p:extLst>
      <p:ext uri="{BB962C8B-B14F-4D97-AF65-F5344CB8AC3E}">
        <p14:creationId xmlns:p14="http://schemas.microsoft.com/office/powerpoint/2010/main" val="1274359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467139" y="1247862"/>
            <a:ext cx="8229600" cy="4725553"/>
          </a:xfrm>
        </p:spPr>
        <p:txBody>
          <a:bodyPr/>
          <a:lstStyle/>
          <a:p>
            <a:pPr marL="0" indent="0">
              <a:buNone/>
            </a:pPr>
            <a:r>
              <a:rPr lang="en-US" sz="2000" b="1" u="sng"/>
              <a:t>1. Automated Audio Captioning (AAC)</a:t>
            </a:r>
            <a:endParaRPr lang="en-US" sz="2000"/>
          </a:p>
          <a:p>
            <a:pPr marL="342900" indent="-342900">
              <a:buAutoNum type="alphaLcParenR"/>
            </a:pPr>
            <a:r>
              <a:rPr lang="en-US" sz="1400">
                <a:solidFill>
                  <a:schemeClr val="tx1"/>
                </a:solidFill>
              </a:rPr>
              <a:t>What is AAC?</a:t>
            </a:r>
          </a:p>
          <a:p>
            <a:pPr marL="342900" indent="-342900">
              <a:buAutoNum type="alphaLcParenR"/>
            </a:pPr>
            <a:r>
              <a:rPr lang="en-US" sz="1400">
                <a:solidFill>
                  <a:schemeClr val="tx1"/>
                </a:solidFill>
              </a:rPr>
              <a:t>How are AAC models trained?</a:t>
            </a:r>
            <a:endParaRPr lang="en-US" sz="1400">
              <a:solidFill>
                <a:srgbClr val="000000"/>
              </a:solidFill>
            </a:endParaRPr>
          </a:p>
          <a:p>
            <a:pPr marL="342900" indent="-342900">
              <a:buAutoNum type="alphaLcParenR"/>
            </a:pPr>
            <a:r>
              <a:rPr lang="en-US" sz="1400">
                <a:solidFill>
                  <a:srgbClr val="000000"/>
                </a:solidFill>
              </a:rPr>
              <a:t>Which datasets, encoders, and decoders are used for AAC?</a:t>
            </a:r>
          </a:p>
          <a:p>
            <a:pPr marL="342900" indent="-342900">
              <a:buAutoNum type="alphaLcParenR"/>
            </a:pPr>
            <a:r>
              <a:rPr lang="en-US" sz="1400">
                <a:solidFill>
                  <a:srgbClr val="000000"/>
                </a:solidFill>
              </a:rPr>
              <a:t>How are AAC models</a:t>
            </a:r>
            <a:r>
              <a:rPr lang="en-US" sz="1400">
                <a:solidFill>
                  <a:schemeClr val="tx1"/>
                </a:solidFill>
              </a:rPr>
              <a:t> evaluated?</a:t>
            </a:r>
          </a:p>
          <a:p>
            <a:pPr marL="0" indent="0">
              <a:buNone/>
            </a:pPr>
            <a:r>
              <a:rPr lang="en-US" sz="1800" b="1">
                <a:solidFill>
                  <a:srgbClr val="000000"/>
                </a:solidFill>
              </a:rPr>
              <a:t>C1: Reconstruction Latent Space Similarity Regularization for AAC</a:t>
            </a:r>
            <a:endParaRPr lang="en-US" sz="1800">
              <a:solidFill>
                <a:srgbClr val="000000"/>
              </a:solidFill>
            </a:endParaRPr>
          </a:p>
          <a:p>
            <a:pPr marL="0" indent="0">
              <a:buNone/>
            </a:pPr>
            <a:r>
              <a:rPr lang="en-US" sz="1800" b="1">
                <a:solidFill>
                  <a:srgbClr val="000000"/>
                </a:solidFill>
              </a:rPr>
              <a:t>C2: Epochal Difficult Captions for AAC</a:t>
            </a:r>
            <a:br>
              <a:rPr lang="en-US" sz="1800" b="1">
                <a:solidFill>
                  <a:srgbClr val="000000"/>
                </a:solidFill>
              </a:rPr>
            </a:br>
            <a:endParaRPr lang="en-US" sz="1800"/>
          </a:p>
          <a:p>
            <a:pPr marL="0" indent="0">
              <a:buNone/>
            </a:pPr>
            <a:r>
              <a:rPr lang="en-US" sz="2000" b="1" i="1" u="sng"/>
              <a:t>2. Language Based Audio Retrieval (LBAR)</a:t>
            </a:r>
            <a:endParaRPr lang="en-US" sz="2000"/>
          </a:p>
          <a:p>
            <a:pPr marL="342900" indent="-342900">
              <a:buAutoNum type="alphaLcParenR"/>
            </a:pPr>
            <a:r>
              <a:rPr lang="en-US" sz="1400">
                <a:solidFill>
                  <a:schemeClr val="tx1"/>
                </a:solidFill>
              </a:rPr>
              <a:t>What is LBAR?</a:t>
            </a:r>
          </a:p>
          <a:p>
            <a:pPr marL="342265" indent="-342265">
              <a:buAutoNum type="alphaLcParenR"/>
            </a:pPr>
            <a:r>
              <a:rPr lang="en-US" sz="1400">
                <a:solidFill>
                  <a:schemeClr val="tx1"/>
                </a:solidFill>
              </a:rPr>
              <a:t>How are LBAR models trained?</a:t>
            </a:r>
          </a:p>
          <a:p>
            <a:pPr marL="342265" indent="-342265">
              <a:buAutoNum type="alphaLcParenR"/>
            </a:pPr>
            <a:r>
              <a:rPr lang="en-US" sz="1400">
                <a:solidFill>
                  <a:schemeClr val="tx1"/>
                </a:solidFill>
              </a:rPr>
              <a:t>What datasets are used for LBAR?</a:t>
            </a:r>
          </a:p>
          <a:p>
            <a:pPr marL="342265" indent="-342265">
              <a:buAutoNum type="alphaLcParenR"/>
            </a:pPr>
            <a:r>
              <a:rPr lang="en-US" sz="1400">
                <a:solidFill>
                  <a:schemeClr val="tx1"/>
                </a:solidFill>
              </a:rPr>
              <a:t>How are LBAR models evaluated?</a:t>
            </a:r>
          </a:p>
          <a:p>
            <a:pPr marL="0" indent="0">
              <a:buNone/>
            </a:pPr>
            <a:r>
              <a:rPr lang="en-US" sz="1800" b="1">
                <a:solidFill>
                  <a:srgbClr val="000000"/>
                </a:solidFill>
              </a:rPr>
              <a:t>C3: Converging Tied Layers for LBAR</a:t>
            </a:r>
            <a:endParaRPr lang="en-US" sz="1800">
              <a:solidFill>
                <a:srgbClr val="000000"/>
              </a:solidFill>
            </a:endParaRPr>
          </a:p>
          <a:p>
            <a:pPr marL="0" indent="0">
              <a:buNone/>
            </a:pPr>
            <a:endParaRPr lang="en-US" sz="1600"/>
          </a:p>
          <a:p>
            <a:pPr marL="0" indent="0">
              <a:buNone/>
            </a:pPr>
            <a:r>
              <a:rPr lang="en-US" sz="2000" b="1"/>
              <a:t>Conclusions &amp; Future Work</a:t>
            </a:r>
            <a:endParaRPr lang="en-US" sz="2000"/>
          </a:p>
          <a:p>
            <a:pPr marL="0" indent="0">
              <a:buNone/>
            </a:pPr>
            <a:endParaRPr lang="en-US" sz="2000" b="1" u="sng"/>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4</a:t>
            </a:fld>
            <a:endParaRPr lang="en-SG"/>
          </a:p>
        </p:txBody>
      </p:sp>
      <p:sp>
        <p:nvSpPr>
          <p:cNvPr id="5" name="Rectangle 4">
            <a:extLst>
              <a:ext uri="{FF2B5EF4-FFF2-40B4-BE49-F238E27FC236}">
                <a16:creationId xmlns:a16="http://schemas.microsoft.com/office/drawing/2014/main" id="{6EE72E7C-64CE-1D62-C4EC-C4EE1808BBB8}"/>
              </a:ext>
            </a:extLst>
          </p:cNvPr>
          <p:cNvSpPr/>
          <p:nvPr/>
        </p:nvSpPr>
        <p:spPr>
          <a:xfrm>
            <a:off x="459472" y="2682626"/>
            <a:ext cx="7500958" cy="329179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635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cs typeface="Arial"/>
              </a:rPr>
              <a:t>C2.2b </a:t>
            </a:r>
            <a:r>
              <a:rPr lang="en-US" err="1">
                <a:latin typeface="Verdana"/>
                <a:ea typeface="Verdana"/>
                <a:cs typeface="Arial"/>
              </a:rPr>
              <a:t>Stopwords</a:t>
            </a:r>
            <a:r>
              <a:rPr lang="en-US">
                <a:latin typeface="Verdana"/>
                <a:ea typeface="Verdana"/>
                <a:cs typeface="Arial"/>
              </a:rPr>
              <a:t> curriculum</a:t>
            </a:r>
          </a:p>
        </p:txBody>
      </p:sp>
      <p:pic>
        <p:nvPicPr>
          <p:cNvPr id="7" name="Picture 7" descr="Text, letter&#10;&#10;Description automatically generated">
            <a:extLst>
              <a:ext uri="{FF2B5EF4-FFF2-40B4-BE49-F238E27FC236}">
                <a16:creationId xmlns:a16="http://schemas.microsoft.com/office/drawing/2014/main" id="{3AFB07A9-E7EB-E5FB-A253-208D466866AE}"/>
              </a:ext>
            </a:extLst>
          </p:cNvPr>
          <p:cNvPicPr>
            <a:picLocks noGrp="1" noChangeAspect="1"/>
          </p:cNvPicPr>
          <p:nvPr>
            <p:ph idx="1"/>
          </p:nvPr>
        </p:nvPicPr>
        <p:blipFill>
          <a:blip r:embed="rId3"/>
          <a:stretch>
            <a:fillRect/>
          </a:stretch>
        </p:blipFill>
        <p:spPr>
          <a:xfrm>
            <a:off x="3875685" y="1710032"/>
            <a:ext cx="5131279" cy="3500783"/>
          </a:xfrm>
        </p:spPr>
      </p:pic>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40</a:t>
            </a:fld>
            <a:endParaRPr lang="en-SG"/>
          </a:p>
        </p:txBody>
      </p:sp>
      <p:sp>
        <p:nvSpPr>
          <p:cNvPr id="9" name="Content Placeholder 2">
            <a:extLst>
              <a:ext uri="{FF2B5EF4-FFF2-40B4-BE49-F238E27FC236}">
                <a16:creationId xmlns:a16="http://schemas.microsoft.com/office/drawing/2014/main" id="{36CDC2BF-B8FD-6D7D-D8C6-545E683A1849}"/>
              </a:ext>
            </a:extLst>
          </p:cNvPr>
          <p:cNvSpPr txBox="1">
            <a:spLocks/>
          </p:cNvSpPr>
          <p:nvPr/>
        </p:nvSpPr>
        <p:spPr bwMode="auto">
          <a:xfrm>
            <a:off x="398333" y="1252832"/>
            <a:ext cx="3359427" cy="47531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891" indent="-342891" algn="l" rtl="0" eaLnBrk="0" fontAlgn="base" hangingPunct="0">
              <a:spcBef>
                <a:spcPct val="20000"/>
              </a:spcBef>
              <a:spcAft>
                <a:spcPct val="0"/>
              </a:spcAft>
              <a:buChar char="•"/>
              <a:defRPr sz="2400">
                <a:solidFill>
                  <a:srgbClr val="000099"/>
                </a:solidFill>
                <a:latin typeface="+mn-lt"/>
                <a:ea typeface="+mn-ea"/>
                <a:cs typeface="+mn-cs"/>
              </a:defRPr>
            </a:lvl1pPr>
            <a:lvl2pPr marL="742932" indent="-285744" algn="l" rtl="0" eaLnBrk="0" fontAlgn="base" hangingPunct="0">
              <a:spcBef>
                <a:spcPct val="20000"/>
              </a:spcBef>
              <a:spcAft>
                <a:spcPct val="0"/>
              </a:spcAft>
              <a:buChar char="–"/>
              <a:defRPr sz="2000">
                <a:solidFill>
                  <a:schemeClr val="tx1"/>
                </a:solidFill>
                <a:latin typeface="+mn-lt"/>
                <a:cs typeface="+mn-cs"/>
              </a:defRPr>
            </a:lvl2pPr>
            <a:lvl3pPr marL="1142971" indent="-228594" algn="l" rtl="0" eaLnBrk="0" fontAlgn="base" hangingPunct="0">
              <a:spcBef>
                <a:spcPct val="20000"/>
              </a:spcBef>
              <a:spcAft>
                <a:spcPct val="0"/>
              </a:spcAft>
              <a:buChar char="•"/>
              <a:defRPr sz="2000">
                <a:solidFill>
                  <a:schemeClr val="tx1"/>
                </a:solidFill>
                <a:latin typeface="+mn-lt"/>
                <a:cs typeface="+mn-cs"/>
              </a:defRPr>
            </a:lvl3pPr>
            <a:lvl4pPr marL="1600160" indent="-228594" algn="l" rtl="0" eaLnBrk="0" fontAlgn="base" hangingPunct="0">
              <a:spcBef>
                <a:spcPct val="20000"/>
              </a:spcBef>
              <a:spcAft>
                <a:spcPct val="0"/>
              </a:spcAft>
              <a:buChar char="–"/>
              <a:defRPr sz="2000">
                <a:solidFill>
                  <a:schemeClr val="tx1"/>
                </a:solidFill>
                <a:latin typeface="+mn-lt"/>
                <a:cs typeface="+mn-cs"/>
              </a:defRPr>
            </a:lvl4pPr>
            <a:lvl5pPr marL="2057349" indent="-228594" algn="l" rtl="0" eaLnBrk="0" fontAlgn="base" hangingPunct="0">
              <a:spcBef>
                <a:spcPct val="20000"/>
              </a:spcBef>
              <a:spcAft>
                <a:spcPct val="0"/>
              </a:spcAft>
              <a:buChar char="»"/>
              <a:defRPr sz="2000">
                <a:solidFill>
                  <a:schemeClr val="tx1"/>
                </a:solidFill>
                <a:latin typeface="+mn-lt"/>
                <a:cs typeface="+mn-cs"/>
              </a:defRPr>
            </a:lvl5pPr>
            <a:lvl6pPr marL="2514537" indent="-228594" algn="l" rtl="0" eaLnBrk="1" fontAlgn="base" hangingPunct="1">
              <a:spcBef>
                <a:spcPct val="20000"/>
              </a:spcBef>
              <a:spcAft>
                <a:spcPct val="0"/>
              </a:spcAft>
              <a:buChar char="»"/>
              <a:defRPr sz="2000">
                <a:solidFill>
                  <a:schemeClr val="tx1"/>
                </a:solidFill>
                <a:latin typeface="+mn-lt"/>
                <a:cs typeface="+mn-cs"/>
              </a:defRPr>
            </a:lvl6pPr>
            <a:lvl7pPr marL="2971726" indent="-228594" algn="l" rtl="0" eaLnBrk="1" fontAlgn="base" hangingPunct="1">
              <a:spcBef>
                <a:spcPct val="20000"/>
              </a:spcBef>
              <a:spcAft>
                <a:spcPct val="0"/>
              </a:spcAft>
              <a:buChar char="»"/>
              <a:defRPr sz="2000">
                <a:solidFill>
                  <a:schemeClr val="tx1"/>
                </a:solidFill>
                <a:latin typeface="+mn-lt"/>
                <a:cs typeface="+mn-cs"/>
              </a:defRPr>
            </a:lvl7pPr>
            <a:lvl8pPr marL="3428914" indent="-228594" algn="l" rtl="0" eaLnBrk="1" fontAlgn="base" hangingPunct="1">
              <a:spcBef>
                <a:spcPct val="20000"/>
              </a:spcBef>
              <a:spcAft>
                <a:spcPct val="0"/>
              </a:spcAft>
              <a:buChar char="»"/>
              <a:defRPr sz="2000">
                <a:solidFill>
                  <a:schemeClr val="tx1"/>
                </a:solidFill>
                <a:latin typeface="+mn-lt"/>
                <a:cs typeface="+mn-cs"/>
              </a:defRPr>
            </a:lvl8pPr>
            <a:lvl9pPr marL="3886103" indent="-228594" algn="l" rtl="0" eaLnBrk="1" fontAlgn="base" hangingPunct="1">
              <a:spcBef>
                <a:spcPct val="20000"/>
              </a:spcBef>
              <a:spcAft>
                <a:spcPct val="0"/>
              </a:spcAft>
              <a:buChar char="»"/>
              <a:defRPr sz="2000">
                <a:solidFill>
                  <a:schemeClr val="tx1"/>
                </a:solidFill>
                <a:latin typeface="+mn-lt"/>
                <a:cs typeface="+mn-cs"/>
              </a:defRPr>
            </a:lvl9pPr>
          </a:lstStyle>
          <a:p>
            <a:pPr marL="342265" indent="-342265">
              <a:spcBef>
                <a:spcPts val="20"/>
              </a:spcBef>
            </a:pPr>
            <a:r>
              <a:rPr lang="en-US" sz="2000" kern="0"/>
              <a:t>Probability of removing </a:t>
            </a:r>
            <a:r>
              <a:rPr lang="en-US" sz="2000" kern="0" err="1"/>
              <a:t>stopwords</a:t>
            </a:r>
            <a:r>
              <a:rPr lang="en-US" sz="2000" kern="0" baseline="30000">
                <a:solidFill>
                  <a:srgbClr val="C00000"/>
                </a:solidFill>
              </a:rPr>
              <a:t>[a]</a:t>
            </a:r>
            <a:r>
              <a:rPr lang="en-US" sz="2000" kern="0"/>
              <a:t> based on the difficulty</a:t>
            </a:r>
            <a:br>
              <a:rPr lang="en-US" sz="2000" kern="0"/>
            </a:br>
            <a:endParaRPr lang="en-US" sz="2000" kern="0"/>
          </a:p>
          <a:p>
            <a:pPr marL="342265" indent="-342265">
              <a:spcBef>
                <a:spcPts val="20"/>
              </a:spcBef>
            </a:pPr>
            <a:r>
              <a:rPr lang="en-US" sz="2000" b="1" kern="0"/>
              <a:t>Low </a:t>
            </a:r>
            <a:r>
              <a:rPr lang="en-US" sz="2000" kern="0"/>
              <a:t>Difficulty -&gt; </a:t>
            </a:r>
            <a:r>
              <a:rPr lang="en-US" sz="2000" b="1" kern="0"/>
              <a:t>more </a:t>
            </a:r>
            <a:r>
              <a:rPr lang="en-US" sz="2000" b="1" kern="0" err="1"/>
              <a:t>stopwords</a:t>
            </a:r>
            <a:r>
              <a:rPr lang="en-US" sz="2000" kern="0"/>
              <a:t> removed</a:t>
            </a:r>
            <a:br>
              <a:rPr lang="en-US" sz="2000" kern="0"/>
            </a:br>
            <a:endParaRPr lang="en-US" sz="2000" kern="0"/>
          </a:p>
          <a:p>
            <a:pPr marL="342265" indent="-342265">
              <a:spcBef>
                <a:spcPts val="20"/>
              </a:spcBef>
            </a:pPr>
            <a:r>
              <a:rPr lang="en-US" sz="2000" b="1" kern="0"/>
              <a:t>High </a:t>
            </a:r>
            <a:r>
              <a:rPr lang="en-US" sz="2000" kern="0"/>
              <a:t>Difficulty -&gt; </a:t>
            </a:r>
            <a:r>
              <a:rPr lang="en-US" sz="2000" b="1" kern="0"/>
              <a:t>less </a:t>
            </a:r>
            <a:r>
              <a:rPr lang="en-US" sz="2000" b="1" kern="0" err="1"/>
              <a:t>stopwords</a:t>
            </a:r>
            <a:r>
              <a:rPr lang="en-US" sz="2000" kern="0"/>
              <a:t> removed</a:t>
            </a:r>
            <a:br>
              <a:rPr lang="en-US"/>
            </a:br>
            <a:br>
              <a:rPr lang="en-US"/>
            </a:br>
            <a:endParaRPr lang="en-US" sz="2000" kern="0"/>
          </a:p>
          <a:p>
            <a:pPr marL="342265" indent="-342265">
              <a:spcBef>
                <a:spcPts val="20"/>
              </a:spcBef>
            </a:pPr>
            <a:r>
              <a:rPr lang="en-US"/>
              <a:t>Defaults to almost original caption at high difficulty</a:t>
            </a:r>
          </a:p>
          <a:p>
            <a:pPr marL="0" indent="0">
              <a:spcBef>
                <a:spcPts val="20"/>
              </a:spcBef>
              <a:buNone/>
            </a:pPr>
            <a:endParaRPr lang="en-US" sz="2000" kern="0"/>
          </a:p>
          <a:p>
            <a:pPr marL="342265" indent="-342265">
              <a:spcBef>
                <a:spcPts val="20"/>
              </a:spcBef>
            </a:pPr>
            <a:endParaRPr lang="en-US" sz="1800" kern="0">
              <a:solidFill>
                <a:srgbClr val="000000"/>
              </a:solidFill>
            </a:endParaRPr>
          </a:p>
        </p:txBody>
      </p:sp>
      <p:sp>
        <p:nvSpPr>
          <p:cNvPr id="5" name="TextBox 4">
            <a:extLst>
              <a:ext uri="{FF2B5EF4-FFF2-40B4-BE49-F238E27FC236}">
                <a16:creationId xmlns:a16="http://schemas.microsoft.com/office/drawing/2014/main" id="{57871A18-4A15-A436-B6F3-6378E0FFC02A}"/>
              </a:ext>
            </a:extLst>
          </p:cNvPr>
          <p:cNvSpPr txBox="1"/>
          <p:nvPr/>
        </p:nvSpPr>
        <p:spPr>
          <a:xfrm>
            <a:off x="1749197" y="6133420"/>
            <a:ext cx="62599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[a] </a:t>
            </a:r>
            <a:r>
              <a:rPr lang="en-US" sz="800">
                <a:latin typeface="Arial"/>
                <a:cs typeface="Arial"/>
              </a:rPr>
              <a:t>https://www.nltk.org/</a:t>
            </a:r>
          </a:p>
          <a:p>
            <a:r>
              <a:rPr lang="en-US" sz="800">
                <a:latin typeface="Arial"/>
                <a:cs typeface="Arial"/>
              </a:rPr>
              <a:t>Published as:</a:t>
            </a:r>
            <a:endParaRPr lang="en-US"/>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spTree>
    <p:extLst>
      <p:ext uri="{BB962C8B-B14F-4D97-AF65-F5344CB8AC3E}">
        <p14:creationId xmlns:p14="http://schemas.microsoft.com/office/powerpoint/2010/main" val="1575008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a:ea typeface="Verdana"/>
                <a:cs typeface="Arial"/>
              </a:rPr>
              <a:t>C2.2b Average Unique Tokens vs Difficulty Level</a:t>
            </a:r>
          </a:p>
        </p:txBody>
      </p:sp>
      <p:sp>
        <p:nvSpPr>
          <p:cNvPr id="3" name="Content Placeholder 2"/>
          <p:cNvSpPr>
            <a:spLocks noGrp="1"/>
          </p:cNvSpPr>
          <p:nvPr>
            <p:ph idx="1"/>
          </p:nvPr>
        </p:nvSpPr>
        <p:spPr>
          <a:xfrm>
            <a:off x="398333" y="1252832"/>
            <a:ext cx="8229600" cy="4067313"/>
          </a:xfrm>
        </p:spPr>
        <p:txBody>
          <a:bodyPr/>
          <a:lstStyle/>
          <a:p>
            <a:pPr marL="0" indent="0">
              <a:spcBef>
                <a:spcPts val="20"/>
              </a:spcBef>
              <a:buNone/>
            </a:pPr>
            <a:endParaRPr lang="en-US" sz="2000">
              <a:ea typeface="+mn-lt"/>
              <a:cs typeface="+mn-lt"/>
            </a:endParaRPr>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a:p>
            <a:pPr marL="342265" indent="-342265">
              <a:spcBef>
                <a:spcPts val="20"/>
              </a:spcBef>
            </a:pPr>
            <a:endParaRPr lang="en-US" sz="200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41</a:t>
            </a:fld>
            <a:endParaRPr lang="en-SG"/>
          </a:p>
        </p:txBody>
      </p:sp>
      <p:pic>
        <p:nvPicPr>
          <p:cNvPr id="5" name="Picture 6">
            <a:extLst>
              <a:ext uri="{FF2B5EF4-FFF2-40B4-BE49-F238E27FC236}">
                <a16:creationId xmlns:a16="http://schemas.microsoft.com/office/drawing/2014/main" id="{48FFA7AE-5A4E-FD14-AEBB-78F74BC61FDD}"/>
              </a:ext>
            </a:extLst>
          </p:cNvPr>
          <p:cNvPicPr>
            <a:picLocks noChangeAspect="1"/>
          </p:cNvPicPr>
          <p:nvPr/>
        </p:nvPicPr>
        <p:blipFill>
          <a:blip r:embed="rId3"/>
          <a:stretch>
            <a:fillRect/>
          </a:stretch>
        </p:blipFill>
        <p:spPr>
          <a:xfrm>
            <a:off x="79513" y="2081156"/>
            <a:ext cx="8994912" cy="2606234"/>
          </a:xfrm>
          <a:prstGeom prst="rect">
            <a:avLst/>
          </a:prstGeom>
        </p:spPr>
      </p:pic>
      <p:sp>
        <p:nvSpPr>
          <p:cNvPr id="7" name="TextBox 6">
            <a:extLst>
              <a:ext uri="{FF2B5EF4-FFF2-40B4-BE49-F238E27FC236}">
                <a16:creationId xmlns:a16="http://schemas.microsoft.com/office/drawing/2014/main" id="{1410EC56-43F2-8511-C0DB-CA47A2E50732}"/>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spTree>
    <p:extLst>
      <p:ext uri="{BB962C8B-B14F-4D97-AF65-F5344CB8AC3E}">
        <p14:creationId xmlns:p14="http://schemas.microsoft.com/office/powerpoint/2010/main" val="1340885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cs typeface="Arial"/>
              </a:rPr>
              <a:t>C2.2b </a:t>
            </a:r>
            <a:r>
              <a:rPr lang="en-US" err="1">
                <a:latin typeface="Verdana"/>
                <a:ea typeface="Verdana"/>
                <a:cs typeface="Arial"/>
              </a:rPr>
              <a:t>Stopwords</a:t>
            </a:r>
            <a:r>
              <a:rPr lang="en-US">
                <a:latin typeface="Verdana"/>
                <a:ea typeface="Verdana"/>
                <a:cs typeface="Arial"/>
              </a:rPr>
              <a:t> curriculum</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42</a:t>
            </a:fld>
            <a:endParaRPr lang="en-SG"/>
          </a:p>
        </p:txBody>
      </p:sp>
      <p:pic>
        <p:nvPicPr>
          <p:cNvPr id="5" name="Picture 6" descr="Table&#10;&#10;Description automatically generated">
            <a:extLst>
              <a:ext uri="{FF2B5EF4-FFF2-40B4-BE49-F238E27FC236}">
                <a16:creationId xmlns:a16="http://schemas.microsoft.com/office/drawing/2014/main" id="{4BBFB50C-87CE-D925-5834-B9762AF52E73}"/>
              </a:ext>
            </a:extLst>
          </p:cNvPr>
          <p:cNvPicPr>
            <a:picLocks noChangeAspect="1"/>
          </p:cNvPicPr>
          <p:nvPr/>
        </p:nvPicPr>
        <p:blipFill>
          <a:blip r:embed="rId3"/>
          <a:stretch>
            <a:fillRect/>
          </a:stretch>
        </p:blipFill>
        <p:spPr>
          <a:xfrm>
            <a:off x="427127" y="1685689"/>
            <a:ext cx="8038281" cy="314188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D3BE1BD0-89A1-A2C1-4EA3-3D2AF16AA207}"/>
                  </a:ext>
                </a:extLst>
              </p14:cNvPr>
              <p14:cNvContentPartPr/>
              <p14:nvPr/>
            </p14:nvContentPartPr>
            <p14:xfrm>
              <a:off x="1138813" y="2643972"/>
              <a:ext cx="820150" cy="8374"/>
            </p14:xfrm>
          </p:contentPart>
        </mc:Choice>
        <mc:Fallback xmlns="">
          <p:pic>
            <p:nvPicPr>
              <p:cNvPr id="9" name="Ink 8">
                <a:extLst>
                  <a:ext uri="{FF2B5EF4-FFF2-40B4-BE49-F238E27FC236}">
                    <a16:creationId xmlns:a16="http://schemas.microsoft.com/office/drawing/2014/main" id="{D3BE1BD0-89A1-A2C1-4EA3-3D2AF16AA207}"/>
                  </a:ext>
                </a:extLst>
              </p:cNvPr>
              <p:cNvPicPr/>
              <p:nvPr/>
            </p:nvPicPr>
            <p:blipFill>
              <a:blip r:embed="rId5"/>
              <a:stretch>
                <a:fillRect/>
              </a:stretch>
            </p:blipFill>
            <p:spPr>
              <a:xfrm>
                <a:off x="1084856" y="2539297"/>
                <a:ext cx="927705" cy="21737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60A24AC2-A799-CA36-7088-61C5D1E3B524}"/>
                  </a:ext>
                </a:extLst>
              </p14:cNvPr>
              <p14:cNvContentPartPr/>
              <p14:nvPr/>
            </p14:nvContentPartPr>
            <p14:xfrm>
              <a:off x="1992923" y="2145742"/>
              <a:ext cx="137706" cy="20868"/>
            </p14:xfrm>
          </p:contentPart>
        </mc:Choice>
        <mc:Fallback xmlns="">
          <p:pic>
            <p:nvPicPr>
              <p:cNvPr id="10" name="Ink 9">
                <a:extLst>
                  <a:ext uri="{FF2B5EF4-FFF2-40B4-BE49-F238E27FC236}">
                    <a16:creationId xmlns:a16="http://schemas.microsoft.com/office/drawing/2014/main" id="{60A24AC2-A799-CA36-7088-61C5D1E3B524}"/>
                  </a:ext>
                </a:extLst>
              </p:cNvPr>
              <p:cNvPicPr/>
              <p:nvPr/>
            </p:nvPicPr>
            <p:blipFill>
              <a:blip r:embed="rId7"/>
              <a:stretch>
                <a:fillRect/>
              </a:stretch>
            </p:blipFill>
            <p:spPr>
              <a:xfrm>
                <a:off x="1938991" y="2039634"/>
                <a:ext cx="245210" cy="23273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F9C36C89-AEE7-E1DF-61FF-4CDA0F1A6796}"/>
                  </a:ext>
                </a:extLst>
              </p14:cNvPr>
              <p14:cNvContentPartPr/>
              <p14:nvPr/>
            </p14:nvContentPartPr>
            <p14:xfrm>
              <a:off x="2290186" y="2175049"/>
              <a:ext cx="116765" cy="6280"/>
            </p14:xfrm>
          </p:contentPart>
        </mc:Choice>
        <mc:Fallback xmlns="">
          <p:pic>
            <p:nvPicPr>
              <p:cNvPr id="11" name="Ink 10">
                <a:extLst>
                  <a:ext uri="{FF2B5EF4-FFF2-40B4-BE49-F238E27FC236}">
                    <a16:creationId xmlns:a16="http://schemas.microsoft.com/office/drawing/2014/main" id="{F9C36C89-AEE7-E1DF-61FF-4CDA0F1A6796}"/>
                  </a:ext>
                </a:extLst>
              </p:cNvPr>
              <p:cNvPicPr/>
              <p:nvPr/>
            </p:nvPicPr>
            <p:blipFill>
              <a:blip r:embed="rId9"/>
              <a:stretch>
                <a:fillRect/>
              </a:stretch>
            </p:blipFill>
            <p:spPr>
              <a:xfrm>
                <a:off x="2236294" y="291049"/>
                <a:ext cx="224189" cy="376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78C6FBFA-E480-A706-8D86-4D5B85906FEE}"/>
                  </a:ext>
                </a:extLst>
              </p14:cNvPr>
              <p14:cNvContentPartPr/>
              <p14:nvPr/>
            </p14:nvContentPartPr>
            <p14:xfrm>
              <a:off x="2018044" y="2380091"/>
              <a:ext cx="338554" cy="29419"/>
            </p14:xfrm>
          </p:contentPart>
        </mc:Choice>
        <mc:Fallback xmlns="">
          <p:pic>
            <p:nvPicPr>
              <p:cNvPr id="12" name="Ink 11">
                <a:extLst>
                  <a:ext uri="{FF2B5EF4-FFF2-40B4-BE49-F238E27FC236}">
                    <a16:creationId xmlns:a16="http://schemas.microsoft.com/office/drawing/2014/main" id="{78C6FBFA-E480-A706-8D86-4D5B85906FEE}"/>
                  </a:ext>
                </a:extLst>
              </p:cNvPr>
              <p:cNvPicPr/>
              <p:nvPr/>
            </p:nvPicPr>
            <p:blipFill>
              <a:blip r:embed="rId11"/>
              <a:stretch>
                <a:fillRect/>
              </a:stretch>
            </p:blipFill>
            <p:spPr>
              <a:xfrm>
                <a:off x="1964077" y="2273757"/>
                <a:ext cx="446129" cy="24173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30B8326-9CCD-79C9-CB00-1C8AA5B63B1F}"/>
                  </a:ext>
                </a:extLst>
              </p14:cNvPr>
              <p14:cNvContentPartPr/>
              <p14:nvPr/>
            </p14:nvContentPartPr>
            <p14:xfrm>
              <a:off x="3843494" y="2174897"/>
              <a:ext cx="79085" cy="6280"/>
            </p14:xfrm>
          </p:contentPart>
        </mc:Choice>
        <mc:Fallback xmlns="">
          <p:pic>
            <p:nvPicPr>
              <p:cNvPr id="13" name="Ink 12">
                <a:extLst>
                  <a:ext uri="{FF2B5EF4-FFF2-40B4-BE49-F238E27FC236}">
                    <a16:creationId xmlns:a16="http://schemas.microsoft.com/office/drawing/2014/main" id="{130B8326-9CCD-79C9-CB00-1C8AA5B63B1F}"/>
                  </a:ext>
                </a:extLst>
              </p:cNvPr>
              <p:cNvPicPr/>
              <p:nvPr/>
            </p:nvPicPr>
            <p:blipFill>
              <a:blip r:embed="rId13"/>
              <a:stretch>
                <a:fillRect/>
              </a:stretch>
            </p:blipFill>
            <p:spPr>
              <a:xfrm>
                <a:off x="3789816" y="2029974"/>
                <a:ext cx="186082"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FD0D4CEE-F24C-607B-62B8-6404840D0AA1}"/>
                  </a:ext>
                </a:extLst>
              </p14:cNvPr>
              <p14:cNvContentPartPr/>
              <p14:nvPr/>
            </p14:nvContentPartPr>
            <p14:xfrm>
              <a:off x="6183924" y="2170862"/>
              <a:ext cx="141702" cy="6280"/>
            </p14:xfrm>
          </p:contentPart>
        </mc:Choice>
        <mc:Fallback xmlns="">
          <p:pic>
            <p:nvPicPr>
              <p:cNvPr id="14" name="Ink 13">
                <a:extLst>
                  <a:ext uri="{FF2B5EF4-FFF2-40B4-BE49-F238E27FC236}">
                    <a16:creationId xmlns:a16="http://schemas.microsoft.com/office/drawing/2014/main" id="{FD0D4CEE-F24C-607B-62B8-6404840D0AA1}"/>
                  </a:ext>
                </a:extLst>
              </p:cNvPr>
              <p:cNvPicPr/>
              <p:nvPr/>
            </p:nvPicPr>
            <p:blipFill>
              <a:blip r:embed="rId15"/>
              <a:stretch>
                <a:fillRect/>
              </a:stretch>
            </p:blipFill>
            <p:spPr>
              <a:xfrm>
                <a:off x="6130113" y="2025939"/>
                <a:ext cx="248965"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E9AD22CC-54B9-CBE7-41EC-578F6E6C6F60}"/>
                  </a:ext>
                </a:extLst>
              </p14:cNvPr>
              <p14:cNvContentPartPr/>
              <p14:nvPr/>
            </p14:nvContentPartPr>
            <p14:xfrm>
              <a:off x="4592933" y="2652346"/>
              <a:ext cx="652677" cy="6280"/>
            </p14:xfrm>
          </p:contentPart>
        </mc:Choice>
        <mc:Fallback xmlns="">
          <p:pic>
            <p:nvPicPr>
              <p:cNvPr id="15" name="Ink 14">
                <a:extLst>
                  <a:ext uri="{FF2B5EF4-FFF2-40B4-BE49-F238E27FC236}">
                    <a16:creationId xmlns:a16="http://schemas.microsoft.com/office/drawing/2014/main" id="{E9AD22CC-54B9-CBE7-41EC-578F6E6C6F60}"/>
                  </a:ext>
                </a:extLst>
              </p:cNvPr>
              <p:cNvPicPr/>
              <p:nvPr/>
            </p:nvPicPr>
            <p:blipFill>
              <a:blip r:embed="rId17"/>
              <a:stretch>
                <a:fillRect/>
              </a:stretch>
            </p:blipFill>
            <p:spPr>
              <a:xfrm>
                <a:off x="4538963" y="768346"/>
                <a:ext cx="760257" cy="376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503E98F-F4DE-ABB5-CC7E-E05BF9BF3AFB}"/>
                  </a:ext>
                </a:extLst>
              </p14:cNvPr>
              <p14:cNvContentPartPr/>
              <p14:nvPr/>
            </p14:nvContentPartPr>
            <p14:xfrm>
              <a:off x="1519813" y="2886807"/>
              <a:ext cx="112578" cy="6280"/>
            </p14:xfrm>
          </p:contentPart>
        </mc:Choice>
        <mc:Fallback xmlns="">
          <p:pic>
            <p:nvPicPr>
              <p:cNvPr id="16" name="Ink 15">
                <a:extLst>
                  <a:ext uri="{FF2B5EF4-FFF2-40B4-BE49-F238E27FC236}">
                    <a16:creationId xmlns:a16="http://schemas.microsoft.com/office/drawing/2014/main" id="{A503E98F-F4DE-ABB5-CC7E-E05BF9BF3AFB}"/>
                  </a:ext>
                </a:extLst>
              </p:cNvPr>
              <p:cNvPicPr/>
              <p:nvPr/>
            </p:nvPicPr>
            <p:blipFill>
              <a:blip r:embed="rId19"/>
              <a:stretch>
                <a:fillRect/>
              </a:stretch>
            </p:blipFill>
            <p:spPr>
              <a:xfrm>
                <a:off x="1465862" y="2741884"/>
                <a:ext cx="220121"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9449E95B-D410-56D7-4A47-76CF574623C6}"/>
                  </a:ext>
                </a:extLst>
              </p14:cNvPr>
              <p14:cNvContentPartPr/>
              <p14:nvPr/>
            </p14:nvContentPartPr>
            <p14:xfrm>
              <a:off x="1687286" y="3154586"/>
              <a:ext cx="359422" cy="16924"/>
            </p14:xfrm>
          </p:contentPart>
        </mc:Choice>
        <mc:Fallback xmlns="">
          <p:pic>
            <p:nvPicPr>
              <p:cNvPr id="17" name="Ink 16">
                <a:extLst>
                  <a:ext uri="{FF2B5EF4-FFF2-40B4-BE49-F238E27FC236}">
                    <a16:creationId xmlns:a16="http://schemas.microsoft.com/office/drawing/2014/main" id="{9449E95B-D410-56D7-4A47-76CF574623C6}"/>
                  </a:ext>
                </a:extLst>
              </p:cNvPr>
              <p:cNvPicPr/>
              <p:nvPr/>
            </p:nvPicPr>
            <p:blipFill>
              <a:blip r:embed="rId21"/>
              <a:stretch>
                <a:fillRect/>
              </a:stretch>
            </p:blipFill>
            <p:spPr>
              <a:xfrm>
                <a:off x="1633373" y="3048811"/>
                <a:ext cx="466889" cy="22812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5811A4B9-4FE1-8AF9-2FD1-4FF436BD5747}"/>
                  </a:ext>
                </a:extLst>
              </p14:cNvPr>
              <p14:cNvContentPartPr/>
              <p14:nvPr/>
            </p14:nvContentPartPr>
            <p14:xfrm>
              <a:off x="992275" y="3389225"/>
              <a:ext cx="271494" cy="6280"/>
            </p14:xfrm>
          </p:contentPart>
        </mc:Choice>
        <mc:Fallback xmlns="">
          <p:pic>
            <p:nvPicPr>
              <p:cNvPr id="18" name="Ink 17">
                <a:extLst>
                  <a:ext uri="{FF2B5EF4-FFF2-40B4-BE49-F238E27FC236}">
                    <a16:creationId xmlns:a16="http://schemas.microsoft.com/office/drawing/2014/main" id="{5811A4B9-4FE1-8AF9-2FD1-4FF436BD5747}"/>
                  </a:ext>
                </a:extLst>
              </p:cNvPr>
              <p:cNvPicPr/>
              <p:nvPr/>
            </p:nvPicPr>
            <p:blipFill>
              <a:blip r:embed="rId23"/>
              <a:stretch>
                <a:fillRect/>
              </a:stretch>
            </p:blipFill>
            <p:spPr>
              <a:xfrm>
                <a:off x="938336" y="3244302"/>
                <a:ext cx="379013"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D84CEA5F-FB90-84F9-871A-2EDEEBA73270}"/>
                  </a:ext>
                </a:extLst>
              </p14:cNvPr>
              <p14:cNvContentPartPr/>
              <p14:nvPr/>
            </p14:nvContentPartPr>
            <p14:xfrm>
              <a:off x="933659" y="3628023"/>
              <a:ext cx="464121" cy="6280"/>
            </p14:xfrm>
          </p:contentPart>
        </mc:Choice>
        <mc:Fallback xmlns="">
          <p:pic>
            <p:nvPicPr>
              <p:cNvPr id="19" name="Ink 18">
                <a:extLst>
                  <a:ext uri="{FF2B5EF4-FFF2-40B4-BE49-F238E27FC236}">
                    <a16:creationId xmlns:a16="http://schemas.microsoft.com/office/drawing/2014/main" id="{D84CEA5F-FB90-84F9-871A-2EDEEBA73270}"/>
                  </a:ext>
                </a:extLst>
              </p:cNvPr>
              <p:cNvPicPr/>
              <p:nvPr/>
            </p:nvPicPr>
            <p:blipFill>
              <a:blip r:embed="rId25"/>
              <a:stretch>
                <a:fillRect/>
              </a:stretch>
            </p:blipFill>
            <p:spPr>
              <a:xfrm>
                <a:off x="879691" y="3471023"/>
                <a:ext cx="571696" cy="31975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55BA4FA0-55F8-2BF8-DF4E-8BDB8853F5F0}"/>
                  </a:ext>
                </a:extLst>
              </p14:cNvPr>
              <p14:cNvContentPartPr/>
              <p14:nvPr/>
            </p14:nvContentPartPr>
            <p14:xfrm>
              <a:off x="7762351" y="2179240"/>
              <a:ext cx="154451" cy="8369"/>
            </p14:xfrm>
          </p:contentPart>
        </mc:Choice>
        <mc:Fallback xmlns="">
          <p:pic>
            <p:nvPicPr>
              <p:cNvPr id="20" name="Ink 19">
                <a:extLst>
                  <a:ext uri="{FF2B5EF4-FFF2-40B4-BE49-F238E27FC236}">
                    <a16:creationId xmlns:a16="http://schemas.microsoft.com/office/drawing/2014/main" id="{55BA4FA0-55F8-2BF8-DF4E-8BDB8853F5F0}"/>
                  </a:ext>
                </a:extLst>
              </p:cNvPr>
              <p:cNvPicPr/>
              <p:nvPr/>
            </p:nvPicPr>
            <p:blipFill>
              <a:blip r:embed="rId27"/>
              <a:stretch>
                <a:fillRect/>
              </a:stretch>
            </p:blipFill>
            <p:spPr>
              <a:xfrm>
                <a:off x="7708473" y="2074627"/>
                <a:ext cx="261848" cy="2172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CD6A7704-1F3F-BC65-ADCB-707DAB7A0988}"/>
                  </a:ext>
                </a:extLst>
              </p14:cNvPr>
              <p14:cNvContentPartPr/>
              <p14:nvPr/>
            </p14:nvContentPartPr>
            <p14:xfrm>
              <a:off x="7079901" y="2638157"/>
              <a:ext cx="326102" cy="26749"/>
            </p14:xfrm>
          </p:contentPart>
        </mc:Choice>
        <mc:Fallback xmlns="">
          <p:pic>
            <p:nvPicPr>
              <p:cNvPr id="21" name="Ink 20">
                <a:extLst>
                  <a:ext uri="{FF2B5EF4-FFF2-40B4-BE49-F238E27FC236}">
                    <a16:creationId xmlns:a16="http://schemas.microsoft.com/office/drawing/2014/main" id="{CD6A7704-1F3F-BC65-ADCB-707DAB7A0988}"/>
                  </a:ext>
                </a:extLst>
              </p:cNvPr>
              <p:cNvPicPr/>
              <p:nvPr/>
            </p:nvPicPr>
            <p:blipFill>
              <a:blip r:embed="rId29"/>
              <a:stretch>
                <a:fillRect/>
              </a:stretch>
            </p:blipFill>
            <p:spPr>
              <a:xfrm>
                <a:off x="7025970" y="2532569"/>
                <a:ext cx="433604" cy="23757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7C4E87A4-727E-43C3-7A73-D3D1573C783F}"/>
                  </a:ext>
                </a:extLst>
              </p14:cNvPr>
              <p14:cNvContentPartPr/>
              <p14:nvPr/>
            </p14:nvContentPartPr>
            <p14:xfrm>
              <a:off x="7460900" y="2380187"/>
              <a:ext cx="342837" cy="12576"/>
            </p14:xfrm>
          </p:contentPart>
        </mc:Choice>
        <mc:Fallback xmlns="">
          <p:pic>
            <p:nvPicPr>
              <p:cNvPr id="22" name="Ink 21">
                <a:extLst>
                  <a:ext uri="{FF2B5EF4-FFF2-40B4-BE49-F238E27FC236}">
                    <a16:creationId xmlns:a16="http://schemas.microsoft.com/office/drawing/2014/main" id="{7C4E87A4-727E-43C3-7A73-D3D1573C783F}"/>
                  </a:ext>
                </a:extLst>
              </p:cNvPr>
              <p:cNvPicPr/>
              <p:nvPr/>
            </p:nvPicPr>
            <p:blipFill>
              <a:blip r:embed="rId31"/>
              <a:stretch>
                <a:fillRect/>
              </a:stretch>
            </p:blipFill>
            <p:spPr>
              <a:xfrm>
                <a:off x="7406938" y="2275387"/>
                <a:ext cx="450401" cy="22182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7004ED3D-B88A-E94D-3713-498CA30E7141}"/>
                  </a:ext>
                </a:extLst>
              </p14:cNvPr>
              <p14:cNvContentPartPr/>
              <p14:nvPr/>
            </p14:nvContentPartPr>
            <p14:xfrm>
              <a:off x="5283758" y="2903555"/>
              <a:ext cx="125025" cy="6280"/>
            </p14:xfrm>
          </p:contentPart>
        </mc:Choice>
        <mc:Fallback xmlns="">
          <p:pic>
            <p:nvPicPr>
              <p:cNvPr id="23" name="Ink 22">
                <a:extLst>
                  <a:ext uri="{FF2B5EF4-FFF2-40B4-BE49-F238E27FC236}">
                    <a16:creationId xmlns:a16="http://schemas.microsoft.com/office/drawing/2014/main" id="{7004ED3D-B88A-E94D-3713-498CA30E7141}"/>
                  </a:ext>
                </a:extLst>
              </p:cNvPr>
              <p:cNvPicPr/>
              <p:nvPr/>
            </p:nvPicPr>
            <p:blipFill>
              <a:blip r:embed="rId33"/>
              <a:stretch>
                <a:fillRect/>
              </a:stretch>
            </p:blipFill>
            <p:spPr>
              <a:xfrm>
                <a:off x="5229868" y="2758632"/>
                <a:ext cx="232446"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AF7E29D8-5052-2685-258A-471C6FCE63FB}"/>
                  </a:ext>
                </a:extLst>
              </p14:cNvPr>
              <p14:cNvContentPartPr/>
              <p14:nvPr/>
            </p14:nvContentPartPr>
            <p14:xfrm>
              <a:off x="5262824" y="3133829"/>
              <a:ext cx="162820" cy="6280"/>
            </p14:xfrm>
          </p:contentPart>
        </mc:Choice>
        <mc:Fallback xmlns="">
          <p:pic>
            <p:nvPicPr>
              <p:cNvPr id="24" name="Ink 23">
                <a:extLst>
                  <a:ext uri="{FF2B5EF4-FFF2-40B4-BE49-F238E27FC236}">
                    <a16:creationId xmlns:a16="http://schemas.microsoft.com/office/drawing/2014/main" id="{AF7E29D8-5052-2685-258A-471C6FCE63FB}"/>
                  </a:ext>
                </a:extLst>
              </p:cNvPr>
              <p:cNvPicPr/>
              <p:nvPr/>
            </p:nvPicPr>
            <p:blipFill>
              <a:blip r:embed="rId35"/>
              <a:stretch>
                <a:fillRect/>
              </a:stretch>
            </p:blipFill>
            <p:spPr>
              <a:xfrm>
                <a:off x="5208910" y="1249829"/>
                <a:ext cx="270288" cy="376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E41410A1-0EC6-10CB-8726-73F169EF5180}"/>
                  </a:ext>
                </a:extLst>
              </p14:cNvPr>
              <p14:cNvContentPartPr/>
              <p14:nvPr/>
            </p14:nvContentPartPr>
            <p14:xfrm>
              <a:off x="6049945" y="3121086"/>
              <a:ext cx="263303" cy="16929"/>
            </p14:xfrm>
          </p:contentPart>
        </mc:Choice>
        <mc:Fallback xmlns="">
          <p:pic>
            <p:nvPicPr>
              <p:cNvPr id="25" name="Ink 24">
                <a:extLst>
                  <a:ext uri="{FF2B5EF4-FFF2-40B4-BE49-F238E27FC236}">
                    <a16:creationId xmlns:a16="http://schemas.microsoft.com/office/drawing/2014/main" id="{E41410A1-0EC6-10CB-8726-73F169EF5180}"/>
                  </a:ext>
                </a:extLst>
              </p:cNvPr>
              <p:cNvPicPr/>
              <p:nvPr/>
            </p:nvPicPr>
            <p:blipFill>
              <a:blip r:embed="rId37"/>
              <a:stretch>
                <a:fillRect/>
              </a:stretch>
            </p:blipFill>
            <p:spPr>
              <a:xfrm>
                <a:off x="5995989" y="3015280"/>
                <a:ext cx="370854" cy="22818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3B25FEBB-49ED-189B-6907-6A4A439703CC}"/>
                  </a:ext>
                </a:extLst>
              </p14:cNvPr>
              <p14:cNvContentPartPr/>
              <p14:nvPr/>
            </p14:nvContentPartPr>
            <p14:xfrm>
              <a:off x="6033198" y="3380851"/>
              <a:ext cx="263303" cy="8373"/>
            </p14:xfrm>
          </p:contentPart>
        </mc:Choice>
        <mc:Fallback xmlns="">
          <p:pic>
            <p:nvPicPr>
              <p:cNvPr id="26" name="Ink 25">
                <a:extLst>
                  <a:ext uri="{FF2B5EF4-FFF2-40B4-BE49-F238E27FC236}">
                    <a16:creationId xmlns:a16="http://schemas.microsoft.com/office/drawing/2014/main" id="{3B25FEBB-49ED-189B-6907-6A4A439703CC}"/>
                  </a:ext>
                </a:extLst>
              </p:cNvPr>
              <p:cNvPicPr/>
              <p:nvPr/>
            </p:nvPicPr>
            <p:blipFill>
              <a:blip r:embed="rId39"/>
              <a:stretch>
                <a:fillRect/>
              </a:stretch>
            </p:blipFill>
            <p:spPr>
              <a:xfrm>
                <a:off x="5979316" y="3276188"/>
                <a:ext cx="370708" cy="21734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7FADEB79-A62D-59C6-80E7-102666B45280}"/>
                  </a:ext>
                </a:extLst>
              </p14:cNvPr>
              <p14:cNvContentPartPr/>
              <p14:nvPr/>
            </p14:nvContentPartPr>
            <p14:xfrm>
              <a:off x="6560737" y="3627873"/>
              <a:ext cx="485204" cy="6280"/>
            </p14:xfrm>
          </p:contentPart>
        </mc:Choice>
        <mc:Fallback xmlns="">
          <p:pic>
            <p:nvPicPr>
              <p:cNvPr id="27" name="Ink 26">
                <a:extLst>
                  <a:ext uri="{FF2B5EF4-FFF2-40B4-BE49-F238E27FC236}">
                    <a16:creationId xmlns:a16="http://schemas.microsoft.com/office/drawing/2014/main" id="{7FADEB79-A62D-59C6-80E7-102666B45280}"/>
                  </a:ext>
                </a:extLst>
              </p:cNvPr>
              <p:cNvPicPr/>
              <p:nvPr/>
            </p:nvPicPr>
            <p:blipFill>
              <a:blip r:embed="rId41"/>
              <a:stretch>
                <a:fillRect/>
              </a:stretch>
            </p:blipFill>
            <p:spPr>
              <a:xfrm>
                <a:off x="6506785" y="1743873"/>
                <a:ext cx="592747" cy="376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435CE762-291D-42E3-0F10-CEE053A6222B}"/>
                  </a:ext>
                </a:extLst>
              </p14:cNvPr>
              <p14:cNvContentPartPr/>
              <p14:nvPr/>
            </p14:nvContentPartPr>
            <p14:xfrm>
              <a:off x="7272494" y="2895181"/>
              <a:ext cx="91643" cy="6280"/>
            </p14:xfrm>
          </p:contentPart>
        </mc:Choice>
        <mc:Fallback xmlns="">
          <p:pic>
            <p:nvPicPr>
              <p:cNvPr id="28" name="Ink 27">
                <a:extLst>
                  <a:ext uri="{FF2B5EF4-FFF2-40B4-BE49-F238E27FC236}">
                    <a16:creationId xmlns:a16="http://schemas.microsoft.com/office/drawing/2014/main" id="{435CE762-291D-42E3-0F10-CEE053A6222B}"/>
                  </a:ext>
                </a:extLst>
              </p:cNvPr>
              <p:cNvPicPr/>
              <p:nvPr/>
            </p:nvPicPr>
            <p:blipFill>
              <a:blip r:embed="rId43"/>
              <a:stretch>
                <a:fillRect/>
              </a:stretch>
            </p:blipFill>
            <p:spPr>
              <a:xfrm>
                <a:off x="7218797" y="1011181"/>
                <a:ext cx="198679" cy="376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279501F6-5280-99AE-362D-E96350DBD63D}"/>
                  </a:ext>
                </a:extLst>
              </p14:cNvPr>
              <p14:cNvContentPartPr/>
              <p14:nvPr/>
            </p14:nvContentPartPr>
            <p14:xfrm>
              <a:off x="7297615" y="3125497"/>
              <a:ext cx="493620" cy="16705"/>
            </p14:xfrm>
          </p:contentPart>
        </mc:Choice>
        <mc:Fallback xmlns="">
          <p:pic>
            <p:nvPicPr>
              <p:cNvPr id="29" name="Ink 28">
                <a:extLst>
                  <a:ext uri="{FF2B5EF4-FFF2-40B4-BE49-F238E27FC236}">
                    <a16:creationId xmlns:a16="http://schemas.microsoft.com/office/drawing/2014/main" id="{279501F6-5280-99AE-362D-E96350DBD63D}"/>
                  </a:ext>
                </a:extLst>
              </p:cNvPr>
              <p:cNvPicPr/>
              <p:nvPr/>
            </p:nvPicPr>
            <p:blipFill>
              <a:blip r:embed="rId45"/>
              <a:stretch>
                <a:fillRect/>
              </a:stretch>
            </p:blipFill>
            <p:spPr>
              <a:xfrm>
                <a:off x="7243648" y="3021091"/>
                <a:ext cx="601195" cy="22516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7BA2ACEE-5A5C-C206-99F2-A0E58E88DB0A}"/>
                  </a:ext>
                </a:extLst>
              </p14:cNvPr>
              <p14:cNvContentPartPr/>
              <p14:nvPr/>
            </p14:nvContentPartPr>
            <p14:xfrm>
              <a:off x="6577484" y="3380852"/>
              <a:ext cx="267490" cy="6280"/>
            </p14:xfrm>
          </p:contentPart>
        </mc:Choice>
        <mc:Fallback xmlns="">
          <p:pic>
            <p:nvPicPr>
              <p:cNvPr id="30" name="Ink 29">
                <a:extLst>
                  <a:ext uri="{FF2B5EF4-FFF2-40B4-BE49-F238E27FC236}">
                    <a16:creationId xmlns:a16="http://schemas.microsoft.com/office/drawing/2014/main" id="{7BA2ACEE-5A5C-C206-99F2-A0E58E88DB0A}"/>
                  </a:ext>
                </a:extLst>
              </p:cNvPr>
              <p:cNvPicPr/>
              <p:nvPr/>
            </p:nvPicPr>
            <p:blipFill>
              <a:blip r:embed="rId47"/>
              <a:stretch>
                <a:fillRect/>
              </a:stretch>
            </p:blipFill>
            <p:spPr>
              <a:xfrm>
                <a:off x="6523555" y="3235929"/>
                <a:ext cx="374989"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9BB39B27-17FC-67A7-19EC-94FD4434FA33}"/>
                  </a:ext>
                </a:extLst>
              </p14:cNvPr>
              <p14:cNvContentPartPr/>
              <p14:nvPr/>
            </p14:nvContentPartPr>
            <p14:xfrm>
              <a:off x="1796143" y="3891643"/>
              <a:ext cx="238182" cy="6280"/>
            </p14:xfrm>
          </p:contentPart>
        </mc:Choice>
        <mc:Fallback xmlns="">
          <p:pic>
            <p:nvPicPr>
              <p:cNvPr id="31" name="Ink 30">
                <a:extLst>
                  <a:ext uri="{FF2B5EF4-FFF2-40B4-BE49-F238E27FC236}">
                    <a16:creationId xmlns:a16="http://schemas.microsoft.com/office/drawing/2014/main" id="{9BB39B27-17FC-67A7-19EC-94FD4434FA33}"/>
                  </a:ext>
                </a:extLst>
              </p:cNvPr>
              <p:cNvPicPr/>
              <p:nvPr/>
            </p:nvPicPr>
            <p:blipFill>
              <a:blip r:embed="rId49"/>
              <a:stretch>
                <a:fillRect/>
              </a:stretch>
            </p:blipFill>
            <p:spPr>
              <a:xfrm>
                <a:off x="1742174" y="3746720"/>
                <a:ext cx="345760"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117CFCE1-3ABB-6C21-D6B7-278288EBA138}"/>
                  </a:ext>
                </a:extLst>
              </p14:cNvPr>
              <p14:cNvContentPartPr/>
              <p14:nvPr/>
            </p14:nvContentPartPr>
            <p14:xfrm>
              <a:off x="628022" y="3858148"/>
              <a:ext cx="92548" cy="15954"/>
            </p14:xfrm>
          </p:contentPart>
        </mc:Choice>
        <mc:Fallback xmlns="">
          <p:pic>
            <p:nvPicPr>
              <p:cNvPr id="32" name="Ink 31">
                <a:extLst>
                  <a:ext uri="{FF2B5EF4-FFF2-40B4-BE49-F238E27FC236}">
                    <a16:creationId xmlns:a16="http://schemas.microsoft.com/office/drawing/2014/main" id="{117CFCE1-3ABB-6C21-D6B7-278288EBA138}"/>
                  </a:ext>
                </a:extLst>
              </p:cNvPr>
              <p:cNvPicPr/>
              <p:nvPr/>
            </p:nvPicPr>
            <p:blipFill>
              <a:blip r:embed="rId51"/>
              <a:stretch>
                <a:fillRect/>
              </a:stretch>
            </p:blipFill>
            <p:spPr>
              <a:xfrm>
                <a:off x="574215" y="3751788"/>
                <a:ext cx="199803" cy="22831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19843879-D4F5-AEA5-F53F-A95C8CFDA400}"/>
                  </a:ext>
                </a:extLst>
              </p14:cNvPr>
              <p14:cNvContentPartPr/>
              <p14:nvPr/>
            </p14:nvContentPartPr>
            <p14:xfrm>
              <a:off x="1214176" y="4117731"/>
              <a:ext cx="225930" cy="6280"/>
            </p14:xfrm>
          </p:contentPart>
        </mc:Choice>
        <mc:Fallback xmlns="">
          <p:pic>
            <p:nvPicPr>
              <p:cNvPr id="33" name="Ink 32">
                <a:extLst>
                  <a:ext uri="{FF2B5EF4-FFF2-40B4-BE49-F238E27FC236}">
                    <a16:creationId xmlns:a16="http://schemas.microsoft.com/office/drawing/2014/main" id="{19843879-D4F5-AEA5-F53F-A95C8CFDA400}"/>
                  </a:ext>
                </a:extLst>
              </p:cNvPr>
              <p:cNvPicPr/>
              <p:nvPr/>
            </p:nvPicPr>
            <p:blipFill>
              <a:blip r:embed="rId53"/>
              <a:stretch>
                <a:fillRect/>
              </a:stretch>
            </p:blipFill>
            <p:spPr>
              <a:xfrm>
                <a:off x="1160298" y="3946458"/>
                <a:ext cx="333328" cy="34825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253A98BB-2E40-D5F1-FF63-52BD4E8FD87B}"/>
                  </a:ext>
                </a:extLst>
              </p14:cNvPr>
              <p14:cNvContentPartPr/>
              <p14:nvPr/>
            </p14:nvContentPartPr>
            <p14:xfrm>
              <a:off x="1059263" y="4364752"/>
              <a:ext cx="242369" cy="6280"/>
            </p14:xfrm>
          </p:contentPart>
        </mc:Choice>
        <mc:Fallback xmlns="">
          <p:pic>
            <p:nvPicPr>
              <p:cNvPr id="34" name="Ink 33">
                <a:extLst>
                  <a:ext uri="{FF2B5EF4-FFF2-40B4-BE49-F238E27FC236}">
                    <a16:creationId xmlns:a16="http://schemas.microsoft.com/office/drawing/2014/main" id="{253A98BB-2E40-D5F1-FF63-52BD4E8FD87B}"/>
                  </a:ext>
                </a:extLst>
              </p:cNvPr>
              <p:cNvPicPr/>
              <p:nvPr/>
            </p:nvPicPr>
            <p:blipFill>
              <a:blip r:embed="rId55"/>
              <a:stretch>
                <a:fillRect/>
              </a:stretch>
            </p:blipFill>
            <p:spPr>
              <a:xfrm>
                <a:off x="1005403" y="4219829"/>
                <a:ext cx="349729"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DC999114-1C6B-E322-58E5-397D5DD086C8}"/>
                  </a:ext>
                </a:extLst>
              </p14:cNvPr>
              <p14:cNvContentPartPr/>
              <p14:nvPr/>
            </p14:nvContentPartPr>
            <p14:xfrm>
              <a:off x="1314659" y="4364752"/>
              <a:ext cx="296798" cy="16747"/>
            </p14:xfrm>
          </p:contentPart>
        </mc:Choice>
        <mc:Fallback xmlns="">
          <p:pic>
            <p:nvPicPr>
              <p:cNvPr id="35" name="Ink 34">
                <a:extLst>
                  <a:ext uri="{FF2B5EF4-FFF2-40B4-BE49-F238E27FC236}">
                    <a16:creationId xmlns:a16="http://schemas.microsoft.com/office/drawing/2014/main" id="{DC999114-1C6B-E322-58E5-397D5DD086C8}"/>
                  </a:ext>
                </a:extLst>
              </p:cNvPr>
              <p:cNvPicPr/>
              <p:nvPr/>
            </p:nvPicPr>
            <p:blipFill>
              <a:blip r:embed="rId57"/>
              <a:stretch>
                <a:fillRect/>
              </a:stretch>
            </p:blipFill>
            <p:spPr>
              <a:xfrm>
                <a:off x="1260761" y="4260083"/>
                <a:ext cx="404235" cy="22573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A763D323-DEA8-5D76-69A1-E6D59ABC78F8}"/>
                  </a:ext>
                </a:extLst>
              </p14:cNvPr>
              <p14:cNvContentPartPr/>
              <p14:nvPr/>
            </p14:nvContentPartPr>
            <p14:xfrm>
              <a:off x="2223197" y="4399872"/>
              <a:ext cx="151885" cy="6748"/>
            </p14:xfrm>
          </p:contentPart>
        </mc:Choice>
        <mc:Fallback xmlns="">
          <p:pic>
            <p:nvPicPr>
              <p:cNvPr id="36" name="Ink 35">
                <a:extLst>
                  <a:ext uri="{FF2B5EF4-FFF2-40B4-BE49-F238E27FC236}">
                    <a16:creationId xmlns:a16="http://schemas.microsoft.com/office/drawing/2014/main" id="{A763D323-DEA8-5D76-69A1-E6D59ABC78F8}"/>
                  </a:ext>
                </a:extLst>
              </p:cNvPr>
              <p:cNvPicPr/>
              <p:nvPr/>
            </p:nvPicPr>
            <p:blipFill>
              <a:blip r:embed="rId59"/>
              <a:stretch>
                <a:fillRect/>
              </a:stretch>
            </p:blipFill>
            <p:spPr>
              <a:xfrm>
                <a:off x="2169337" y="4298652"/>
                <a:ext cx="259246" cy="208851"/>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3D4E9474-57C0-964F-CC39-F862464D4EA3}"/>
                  </a:ext>
                </a:extLst>
              </p14:cNvPr>
              <p14:cNvContentPartPr/>
              <p14:nvPr/>
            </p14:nvContentPartPr>
            <p14:xfrm>
              <a:off x="640582" y="4599214"/>
              <a:ext cx="271677" cy="6280"/>
            </p14:xfrm>
          </p:contentPart>
        </mc:Choice>
        <mc:Fallback xmlns="">
          <p:pic>
            <p:nvPicPr>
              <p:cNvPr id="37" name="Ink 36">
                <a:extLst>
                  <a:ext uri="{FF2B5EF4-FFF2-40B4-BE49-F238E27FC236}">
                    <a16:creationId xmlns:a16="http://schemas.microsoft.com/office/drawing/2014/main" id="{3D4E9474-57C0-964F-CC39-F862464D4EA3}"/>
                  </a:ext>
                </a:extLst>
              </p:cNvPr>
              <p:cNvPicPr/>
              <p:nvPr/>
            </p:nvPicPr>
            <p:blipFill>
              <a:blip r:embed="rId61"/>
              <a:stretch>
                <a:fillRect/>
              </a:stretch>
            </p:blipFill>
            <p:spPr>
              <a:xfrm>
                <a:off x="586678" y="4454291"/>
                <a:ext cx="379126"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095AC429-6DBA-C266-54B1-78BCFAE82953}"/>
                  </a:ext>
                </a:extLst>
              </p14:cNvPr>
              <p14:cNvContentPartPr/>
              <p14:nvPr/>
            </p14:nvContentPartPr>
            <p14:xfrm>
              <a:off x="4588748" y="3916723"/>
              <a:ext cx="99976" cy="6280"/>
            </p14:xfrm>
          </p:contentPart>
        </mc:Choice>
        <mc:Fallback xmlns="">
          <p:pic>
            <p:nvPicPr>
              <p:cNvPr id="38" name="Ink 37">
                <a:extLst>
                  <a:ext uri="{FF2B5EF4-FFF2-40B4-BE49-F238E27FC236}">
                    <a16:creationId xmlns:a16="http://schemas.microsoft.com/office/drawing/2014/main" id="{095AC429-6DBA-C266-54B1-78BCFAE82953}"/>
                  </a:ext>
                </a:extLst>
              </p:cNvPr>
              <p:cNvPicPr/>
              <p:nvPr/>
            </p:nvPicPr>
            <p:blipFill>
              <a:blip r:embed="rId63"/>
              <a:stretch>
                <a:fillRect/>
              </a:stretch>
            </p:blipFill>
            <p:spPr>
              <a:xfrm>
                <a:off x="4534997" y="3771800"/>
                <a:ext cx="207119"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033842DB-C9AD-03A8-D2E5-270723460F78}"/>
                  </a:ext>
                </a:extLst>
              </p14:cNvPr>
              <p14:cNvContentPartPr/>
              <p14:nvPr/>
            </p14:nvContentPartPr>
            <p14:xfrm>
              <a:off x="5451231" y="4377313"/>
              <a:ext cx="187900" cy="6280"/>
            </p14:xfrm>
          </p:contentPart>
        </mc:Choice>
        <mc:Fallback xmlns="">
          <p:pic>
            <p:nvPicPr>
              <p:cNvPr id="39" name="Ink 38">
                <a:extLst>
                  <a:ext uri="{FF2B5EF4-FFF2-40B4-BE49-F238E27FC236}">
                    <a16:creationId xmlns:a16="http://schemas.microsoft.com/office/drawing/2014/main" id="{033842DB-C9AD-03A8-D2E5-270723460F78}"/>
                  </a:ext>
                </a:extLst>
              </p:cNvPr>
              <p:cNvPicPr/>
              <p:nvPr/>
            </p:nvPicPr>
            <p:blipFill>
              <a:blip r:embed="rId65"/>
              <a:stretch>
                <a:fillRect/>
              </a:stretch>
            </p:blipFill>
            <p:spPr>
              <a:xfrm>
                <a:off x="5397237" y="4232390"/>
                <a:ext cx="295529"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D4B6F097-B01F-AEFB-10EF-589F3F6121C0}"/>
                  </a:ext>
                </a:extLst>
              </p14:cNvPr>
              <p14:cNvContentPartPr/>
              <p14:nvPr/>
            </p14:nvContentPartPr>
            <p14:xfrm>
              <a:off x="7682802" y="3908208"/>
              <a:ext cx="221435" cy="6280"/>
            </p14:xfrm>
          </p:contentPart>
        </mc:Choice>
        <mc:Fallback xmlns="">
          <p:pic>
            <p:nvPicPr>
              <p:cNvPr id="42" name="Ink 41">
                <a:extLst>
                  <a:ext uri="{FF2B5EF4-FFF2-40B4-BE49-F238E27FC236}">
                    <a16:creationId xmlns:a16="http://schemas.microsoft.com/office/drawing/2014/main" id="{D4B6F097-B01F-AEFB-10EF-589F3F6121C0}"/>
                  </a:ext>
                </a:extLst>
              </p:cNvPr>
              <p:cNvPicPr/>
              <p:nvPr/>
            </p:nvPicPr>
            <p:blipFill>
              <a:blip r:embed="rId67"/>
              <a:stretch>
                <a:fillRect/>
              </a:stretch>
            </p:blipFill>
            <p:spPr>
              <a:xfrm>
                <a:off x="7628881" y="3763285"/>
                <a:ext cx="328917"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6DC1B6FB-A66F-2830-41B9-AC0D0DF255B0}"/>
                  </a:ext>
                </a:extLst>
              </p14:cNvPr>
              <p14:cNvContentPartPr/>
              <p14:nvPr/>
            </p14:nvContentPartPr>
            <p14:xfrm>
              <a:off x="4584560" y="4339458"/>
              <a:ext cx="259124" cy="25294"/>
            </p14:xfrm>
          </p:contentPart>
        </mc:Choice>
        <mc:Fallback xmlns="">
          <p:pic>
            <p:nvPicPr>
              <p:cNvPr id="43" name="Ink 42">
                <a:extLst>
                  <a:ext uri="{FF2B5EF4-FFF2-40B4-BE49-F238E27FC236}">
                    <a16:creationId xmlns:a16="http://schemas.microsoft.com/office/drawing/2014/main" id="{6DC1B6FB-A66F-2830-41B9-AC0D0DF255B0}"/>
                  </a:ext>
                </a:extLst>
              </p:cNvPr>
              <p:cNvPicPr/>
              <p:nvPr/>
            </p:nvPicPr>
            <p:blipFill>
              <a:blip r:embed="rId69"/>
              <a:stretch>
                <a:fillRect/>
              </a:stretch>
            </p:blipFill>
            <p:spPr>
              <a:xfrm>
                <a:off x="4530651" y="4232582"/>
                <a:ext cx="366583" cy="23869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D693A246-173C-C66E-69F7-3CBC84FDD5B3}"/>
                  </a:ext>
                </a:extLst>
              </p14:cNvPr>
              <p14:cNvContentPartPr/>
              <p14:nvPr/>
            </p14:nvContentPartPr>
            <p14:xfrm>
              <a:off x="7146890" y="4134478"/>
              <a:ext cx="233996" cy="6280"/>
            </p14:xfrm>
          </p:contentPart>
        </mc:Choice>
        <mc:Fallback xmlns="">
          <p:pic>
            <p:nvPicPr>
              <p:cNvPr id="44" name="Ink 43">
                <a:extLst>
                  <a:ext uri="{FF2B5EF4-FFF2-40B4-BE49-F238E27FC236}">
                    <a16:creationId xmlns:a16="http://schemas.microsoft.com/office/drawing/2014/main" id="{D693A246-173C-C66E-69F7-3CBC84FDD5B3}"/>
                  </a:ext>
                </a:extLst>
              </p:cNvPr>
              <p:cNvPicPr/>
              <p:nvPr/>
            </p:nvPicPr>
            <p:blipFill>
              <a:blip r:embed="rId71"/>
              <a:stretch>
                <a:fillRect/>
              </a:stretch>
            </p:blipFill>
            <p:spPr>
              <a:xfrm>
                <a:off x="7092974" y="3989555"/>
                <a:ext cx="341469"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503BA8E2-A3FC-01C1-80A1-6F70D98277CF}"/>
                  </a:ext>
                </a:extLst>
              </p14:cNvPr>
              <p14:cNvContentPartPr/>
              <p14:nvPr/>
            </p14:nvContentPartPr>
            <p14:xfrm>
              <a:off x="7042220" y="4360386"/>
              <a:ext cx="455896" cy="12740"/>
            </p14:xfrm>
          </p:contentPart>
        </mc:Choice>
        <mc:Fallback xmlns="">
          <p:pic>
            <p:nvPicPr>
              <p:cNvPr id="45" name="Ink 44">
                <a:extLst>
                  <a:ext uri="{FF2B5EF4-FFF2-40B4-BE49-F238E27FC236}">
                    <a16:creationId xmlns:a16="http://schemas.microsoft.com/office/drawing/2014/main" id="{503BA8E2-A3FC-01C1-80A1-6F70D98277CF}"/>
                  </a:ext>
                </a:extLst>
              </p:cNvPr>
              <p:cNvPicPr/>
              <p:nvPr/>
            </p:nvPicPr>
            <p:blipFill>
              <a:blip r:embed="rId73"/>
              <a:stretch>
                <a:fillRect/>
              </a:stretch>
            </p:blipFill>
            <p:spPr>
              <a:xfrm>
                <a:off x="6988289" y="4254219"/>
                <a:ext cx="563398" cy="22471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D3442CA8-3CCD-4F29-C3E8-D8906562E867}"/>
                  </a:ext>
                </a:extLst>
              </p14:cNvPr>
              <p14:cNvContentPartPr/>
              <p14:nvPr/>
            </p14:nvContentPartPr>
            <p14:xfrm>
              <a:off x="8201967" y="4373126"/>
              <a:ext cx="120952" cy="6280"/>
            </p14:xfrm>
          </p:contentPart>
        </mc:Choice>
        <mc:Fallback xmlns="">
          <p:pic>
            <p:nvPicPr>
              <p:cNvPr id="46" name="Ink 45">
                <a:extLst>
                  <a:ext uri="{FF2B5EF4-FFF2-40B4-BE49-F238E27FC236}">
                    <a16:creationId xmlns:a16="http://schemas.microsoft.com/office/drawing/2014/main" id="{D3442CA8-3CCD-4F29-C3E8-D8906562E867}"/>
                  </a:ext>
                </a:extLst>
              </p:cNvPr>
              <p:cNvPicPr/>
              <p:nvPr/>
            </p:nvPicPr>
            <p:blipFill>
              <a:blip r:embed="rId75"/>
              <a:stretch>
                <a:fillRect/>
              </a:stretch>
            </p:blipFill>
            <p:spPr>
              <a:xfrm>
                <a:off x="8148131" y="4228203"/>
                <a:ext cx="228265" cy="295643"/>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ABA3D126-919E-4B51-87E3-C1B74C3FADC0}"/>
                  </a:ext>
                </a:extLst>
              </p14:cNvPr>
              <p14:cNvContentPartPr/>
              <p14:nvPr/>
            </p14:nvContentPartPr>
            <p14:xfrm>
              <a:off x="6577483" y="4604303"/>
              <a:ext cx="238187" cy="20031"/>
            </p14:xfrm>
          </p:contentPart>
        </mc:Choice>
        <mc:Fallback xmlns="">
          <p:pic>
            <p:nvPicPr>
              <p:cNvPr id="47" name="Ink 46">
                <a:extLst>
                  <a:ext uri="{FF2B5EF4-FFF2-40B4-BE49-F238E27FC236}">
                    <a16:creationId xmlns:a16="http://schemas.microsoft.com/office/drawing/2014/main" id="{ABA3D126-919E-4B51-87E3-C1B74C3FADC0}"/>
                  </a:ext>
                </a:extLst>
              </p:cNvPr>
              <p:cNvPicPr/>
              <p:nvPr/>
            </p:nvPicPr>
            <p:blipFill>
              <a:blip r:embed="rId77"/>
              <a:stretch>
                <a:fillRect/>
              </a:stretch>
            </p:blipFill>
            <p:spPr>
              <a:xfrm>
                <a:off x="6523595" y="4496994"/>
                <a:ext cx="345605" cy="234291"/>
              </a:xfrm>
              <a:prstGeom prst="rect">
                <a:avLst/>
              </a:prstGeom>
            </p:spPr>
          </p:pic>
        </mc:Fallback>
      </mc:AlternateContent>
      <p:sp>
        <p:nvSpPr>
          <p:cNvPr id="6" name="TextBox 5">
            <a:extLst>
              <a:ext uri="{FF2B5EF4-FFF2-40B4-BE49-F238E27FC236}">
                <a16:creationId xmlns:a16="http://schemas.microsoft.com/office/drawing/2014/main" id="{319332BB-2AA7-3203-89B0-0A8110DE6B81}"/>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spTree>
    <p:extLst>
      <p:ext uri="{BB962C8B-B14F-4D97-AF65-F5344CB8AC3E}">
        <p14:creationId xmlns:p14="http://schemas.microsoft.com/office/powerpoint/2010/main" val="2431316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cs typeface="Arial"/>
              </a:rPr>
              <a:t>C2.2c Frequency curriculum</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43</a:t>
            </a:fld>
            <a:endParaRPr lang="en-SG"/>
          </a:p>
        </p:txBody>
      </p:sp>
      <p:sp>
        <p:nvSpPr>
          <p:cNvPr id="9" name="Content Placeholder 2">
            <a:extLst>
              <a:ext uri="{FF2B5EF4-FFF2-40B4-BE49-F238E27FC236}">
                <a16:creationId xmlns:a16="http://schemas.microsoft.com/office/drawing/2014/main" id="{36CDC2BF-B8FD-6D7D-D8C6-545E683A1849}"/>
              </a:ext>
            </a:extLst>
          </p:cNvPr>
          <p:cNvSpPr txBox="1">
            <a:spLocks/>
          </p:cNvSpPr>
          <p:nvPr/>
        </p:nvSpPr>
        <p:spPr bwMode="auto">
          <a:xfrm>
            <a:off x="268324" y="1252832"/>
            <a:ext cx="3489436" cy="47531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891" indent="-342891" algn="l" rtl="0" eaLnBrk="0" fontAlgn="base" hangingPunct="0">
              <a:spcBef>
                <a:spcPct val="20000"/>
              </a:spcBef>
              <a:spcAft>
                <a:spcPct val="0"/>
              </a:spcAft>
              <a:buChar char="•"/>
              <a:defRPr sz="2400">
                <a:solidFill>
                  <a:srgbClr val="000099"/>
                </a:solidFill>
                <a:latin typeface="+mn-lt"/>
                <a:ea typeface="+mn-ea"/>
                <a:cs typeface="+mn-cs"/>
              </a:defRPr>
            </a:lvl1pPr>
            <a:lvl2pPr marL="742932" indent="-285744" algn="l" rtl="0" eaLnBrk="0" fontAlgn="base" hangingPunct="0">
              <a:spcBef>
                <a:spcPct val="20000"/>
              </a:spcBef>
              <a:spcAft>
                <a:spcPct val="0"/>
              </a:spcAft>
              <a:buChar char="–"/>
              <a:defRPr sz="2000">
                <a:solidFill>
                  <a:schemeClr val="tx1"/>
                </a:solidFill>
                <a:latin typeface="+mn-lt"/>
                <a:cs typeface="+mn-cs"/>
              </a:defRPr>
            </a:lvl2pPr>
            <a:lvl3pPr marL="1142971" indent="-228594" algn="l" rtl="0" eaLnBrk="0" fontAlgn="base" hangingPunct="0">
              <a:spcBef>
                <a:spcPct val="20000"/>
              </a:spcBef>
              <a:spcAft>
                <a:spcPct val="0"/>
              </a:spcAft>
              <a:buChar char="•"/>
              <a:defRPr sz="2000">
                <a:solidFill>
                  <a:schemeClr val="tx1"/>
                </a:solidFill>
                <a:latin typeface="+mn-lt"/>
                <a:cs typeface="+mn-cs"/>
              </a:defRPr>
            </a:lvl3pPr>
            <a:lvl4pPr marL="1600160" indent="-228594" algn="l" rtl="0" eaLnBrk="0" fontAlgn="base" hangingPunct="0">
              <a:spcBef>
                <a:spcPct val="20000"/>
              </a:spcBef>
              <a:spcAft>
                <a:spcPct val="0"/>
              </a:spcAft>
              <a:buChar char="–"/>
              <a:defRPr sz="2000">
                <a:solidFill>
                  <a:schemeClr val="tx1"/>
                </a:solidFill>
                <a:latin typeface="+mn-lt"/>
                <a:cs typeface="+mn-cs"/>
              </a:defRPr>
            </a:lvl4pPr>
            <a:lvl5pPr marL="2057349" indent="-228594" algn="l" rtl="0" eaLnBrk="0" fontAlgn="base" hangingPunct="0">
              <a:spcBef>
                <a:spcPct val="20000"/>
              </a:spcBef>
              <a:spcAft>
                <a:spcPct val="0"/>
              </a:spcAft>
              <a:buChar char="»"/>
              <a:defRPr sz="2000">
                <a:solidFill>
                  <a:schemeClr val="tx1"/>
                </a:solidFill>
                <a:latin typeface="+mn-lt"/>
                <a:cs typeface="+mn-cs"/>
              </a:defRPr>
            </a:lvl5pPr>
            <a:lvl6pPr marL="2514537" indent="-228594" algn="l" rtl="0" eaLnBrk="1" fontAlgn="base" hangingPunct="1">
              <a:spcBef>
                <a:spcPct val="20000"/>
              </a:spcBef>
              <a:spcAft>
                <a:spcPct val="0"/>
              </a:spcAft>
              <a:buChar char="»"/>
              <a:defRPr sz="2000">
                <a:solidFill>
                  <a:schemeClr val="tx1"/>
                </a:solidFill>
                <a:latin typeface="+mn-lt"/>
                <a:cs typeface="+mn-cs"/>
              </a:defRPr>
            </a:lvl6pPr>
            <a:lvl7pPr marL="2971726" indent="-228594" algn="l" rtl="0" eaLnBrk="1" fontAlgn="base" hangingPunct="1">
              <a:spcBef>
                <a:spcPct val="20000"/>
              </a:spcBef>
              <a:spcAft>
                <a:spcPct val="0"/>
              </a:spcAft>
              <a:buChar char="»"/>
              <a:defRPr sz="2000">
                <a:solidFill>
                  <a:schemeClr val="tx1"/>
                </a:solidFill>
                <a:latin typeface="+mn-lt"/>
                <a:cs typeface="+mn-cs"/>
              </a:defRPr>
            </a:lvl7pPr>
            <a:lvl8pPr marL="3428914" indent="-228594" algn="l" rtl="0" eaLnBrk="1" fontAlgn="base" hangingPunct="1">
              <a:spcBef>
                <a:spcPct val="20000"/>
              </a:spcBef>
              <a:spcAft>
                <a:spcPct val="0"/>
              </a:spcAft>
              <a:buChar char="»"/>
              <a:defRPr sz="2000">
                <a:solidFill>
                  <a:schemeClr val="tx1"/>
                </a:solidFill>
                <a:latin typeface="+mn-lt"/>
                <a:cs typeface="+mn-cs"/>
              </a:defRPr>
            </a:lvl8pPr>
            <a:lvl9pPr marL="3886103" indent="-228594" algn="l" rtl="0" eaLnBrk="1" fontAlgn="base" hangingPunct="1">
              <a:spcBef>
                <a:spcPct val="20000"/>
              </a:spcBef>
              <a:spcAft>
                <a:spcPct val="0"/>
              </a:spcAft>
              <a:buChar char="»"/>
              <a:defRPr sz="2000">
                <a:solidFill>
                  <a:schemeClr val="tx1"/>
                </a:solidFill>
                <a:latin typeface="+mn-lt"/>
                <a:cs typeface="+mn-cs"/>
              </a:defRPr>
            </a:lvl9pPr>
          </a:lstStyle>
          <a:p>
            <a:pPr marL="342265" indent="-342265">
              <a:spcBef>
                <a:spcPts val="20"/>
              </a:spcBef>
            </a:pPr>
            <a:r>
              <a:rPr lang="en-US" sz="2000" kern="0">
                <a:solidFill>
                  <a:schemeClr val="tx1"/>
                </a:solidFill>
              </a:rPr>
              <a:t>Removes </a:t>
            </a:r>
            <a:r>
              <a:rPr lang="en-US" sz="2000" b="1" kern="0">
                <a:solidFill>
                  <a:schemeClr val="tx1"/>
                </a:solidFill>
              </a:rPr>
              <a:t>infrequent words</a:t>
            </a:r>
            <a:r>
              <a:rPr lang="en-US" sz="2000" kern="0">
                <a:solidFill>
                  <a:schemeClr val="tx1"/>
                </a:solidFill>
              </a:rPr>
              <a:t> based on the difficulty</a:t>
            </a:r>
            <a:br>
              <a:rPr lang="en-US" sz="2000" kern="0">
                <a:solidFill>
                  <a:schemeClr val="tx1"/>
                </a:solidFill>
              </a:rPr>
            </a:br>
            <a:br>
              <a:rPr lang="en-US">
                <a:solidFill>
                  <a:schemeClr val="tx1"/>
                </a:solidFill>
              </a:rPr>
            </a:br>
            <a:endParaRPr lang="en-US" sz="2000" kern="0">
              <a:solidFill>
                <a:schemeClr val="tx1"/>
              </a:solidFill>
            </a:endParaRPr>
          </a:p>
          <a:p>
            <a:pPr marL="342265" indent="-342265">
              <a:spcBef>
                <a:spcPts val="20"/>
              </a:spcBef>
            </a:pPr>
            <a:r>
              <a:rPr lang="en-US">
                <a:solidFill>
                  <a:schemeClr val="tx1"/>
                </a:solidFill>
              </a:rPr>
              <a:t>Defaults to almost original caption at high difficulty</a:t>
            </a:r>
          </a:p>
          <a:p>
            <a:pPr marL="0" indent="0">
              <a:spcBef>
                <a:spcPts val="20"/>
              </a:spcBef>
              <a:buNone/>
            </a:pPr>
            <a:endParaRPr lang="en-US" sz="2000" kern="0"/>
          </a:p>
          <a:p>
            <a:pPr marL="342265" indent="-342265">
              <a:spcBef>
                <a:spcPts val="20"/>
              </a:spcBef>
            </a:pPr>
            <a:endParaRPr lang="en-US" sz="1800" kern="0">
              <a:solidFill>
                <a:srgbClr val="000000"/>
              </a:solidFill>
            </a:endParaRPr>
          </a:p>
        </p:txBody>
      </p:sp>
      <p:pic>
        <p:nvPicPr>
          <p:cNvPr id="6" name="Picture 7" descr="Text&#10;&#10;Description automatically generated">
            <a:extLst>
              <a:ext uri="{FF2B5EF4-FFF2-40B4-BE49-F238E27FC236}">
                <a16:creationId xmlns:a16="http://schemas.microsoft.com/office/drawing/2014/main" id="{EEDC9D32-34A1-D9C9-519E-C56D704FDD27}"/>
              </a:ext>
            </a:extLst>
          </p:cNvPr>
          <p:cNvPicPr>
            <a:picLocks noGrp="1" noChangeAspect="1"/>
          </p:cNvPicPr>
          <p:nvPr>
            <p:ph idx="1"/>
          </p:nvPr>
        </p:nvPicPr>
        <p:blipFill>
          <a:blip r:embed="rId3"/>
          <a:stretch>
            <a:fillRect/>
          </a:stretch>
        </p:blipFill>
        <p:spPr>
          <a:xfrm>
            <a:off x="3664263" y="1192868"/>
            <a:ext cx="5202317" cy="3264312"/>
          </a:xfrm>
        </p:spPr>
      </p:pic>
      <p:sp>
        <p:nvSpPr>
          <p:cNvPr id="5" name="TextBox 4">
            <a:extLst>
              <a:ext uri="{FF2B5EF4-FFF2-40B4-BE49-F238E27FC236}">
                <a16:creationId xmlns:a16="http://schemas.microsoft.com/office/drawing/2014/main" id="{92E9F04B-FA44-76F7-B9D8-EFE8633A691D}"/>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cxnSp>
        <p:nvCxnSpPr>
          <p:cNvPr id="8" name="Straight Arrow Connector 7">
            <a:extLst>
              <a:ext uri="{FF2B5EF4-FFF2-40B4-BE49-F238E27FC236}">
                <a16:creationId xmlns:a16="http://schemas.microsoft.com/office/drawing/2014/main" id="{D003E5C9-0E92-670C-03AF-3BA0E72E2197}"/>
              </a:ext>
            </a:extLst>
          </p:cNvPr>
          <p:cNvCxnSpPr/>
          <p:nvPr/>
        </p:nvCxnSpPr>
        <p:spPr>
          <a:xfrm flipV="1">
            <a:off x="918734" y="5045451"/>
            <a:ext cx="7339034" cy="64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776F5F7-5E94-6223-D927-2CCAC5E10C63}"/>
              </a:ext>
            </a:extLst>
          </p:cNvPr>
          <p:cNvSpPr txBox="1"/>
          <p:nvPr/>
        </p:nvSpPr>
        <p:spPr>
          <a:xfrm>
            <a:off x="769223" y="4626171"/>
            <a:ext cx="1245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Frequent</a:t>
            </a:r>
            <a:endParaRPr lang="en-US"/>
          </a:p>
        </p:txBody>
      </p:sp>
      <p:sp>
        <p:nvSpPr>
          <p:cNvPr id="13" name="TextBox 12">
            <a:extLst>
              <a:ext uri="{FF2B5EF4-FFF2-40B4-BE49-F238E27FC236}">
                <a16:creationId xmlns:a16="http://schemas.microsoft.com/office/drawing/2014/main" id="{D398E0B9-4A56-4448-8B0C-F46DB8963DDE}"/>
              </a:ext>
            </a:extLst>
          </p:cNvPr>
          <p:cNvSpPr txBox="1"/>
          <p:nvPr/>
        </p:nvSpPr>
        <p:spPr>
          <a:xfrm>
            <a:off x="6034608" y="4669507"/>
            <a:ext cx="33260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Infrequent words added</a:t>
            </a:r>
            <a:endParaRPr lang="en-US"/>
          </a:p>
          <a:p>
            <a:pPr algn="l"/>
            <a:endParaRPr lang="en-US">
              <a:latin typeface="Arial"/>
              <a:cs typeface="Arial"/>
            </a:endParaRPr>
          </a:p>
        </p:txBody>
      </p:sp>
      <p:sp>
        <p:nvSpPr>
          <p:cNvPr id="15" name="TextBox 14">
            <a:extLst>
              <a:ext uri="{FF2B5EF4-FFF2-40B4-BE49-F238E27FC236}">
                <a16:creationId xmlns:a16="http://schemas.microsoft.com/office/drawing/2014/main" id="{97EC5ED1-8ACB-4E14-886A-F7217A55DCF7}"/>
              </a:ext>
            </a:extLst>
          </p:cNvPr>
          <p:cNvSpPr txBox="1"/>
          <p:nvPr/>
        </p:nvSpPr>
        <p:spPr>
          <a:xfrm>
            <a:off x="585042" y="5167877"/>
            <a:ext cx="28602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Water at a rate then slows down to a </a:t>
            </a:r>
          </a:p>
          <a:p>
            <a:endParaRPr lang="en-US"/>
          </a:p>
        </p:txBody>
      </p:sp>
      <p:sp>
        <p:nvSpPr>
          <p:cNvPr id="17" name="TextBox 16">
            <a:extLst>
              <a:ext uri="{FF2B5EF4-FFF2-40B4-BE49-F238E27FC236}">
                <a16:creationId xmlns:a16="http://schemas.microsoft.com/office/drawing/2014/main" id="{388AFFE6-07B0-D44B-31DC-7AA3E4760F4F}"/>
              </a:ext>
            </a:extLst>
          </p:cNvPr>
          <p:cNvSpPr txBox="1"/>
          <p:nvPr/>
        </p:nvSpPr>
        <p:spPr>
          <a:xfrm>
            <a:off x="6381297" y="5167877"/>
            <a:ext cx="24810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Water flowing at a constant rate then slows down to a drip</a:t>
            </a:r>
            <a:endParaRPr lang="en-US"/>
          </a:p>
        </p:txBody>
      </p:sp>
      <p:sp>
        <p:nvSpPr>
          <p:cNvPr id="19" name="TextBox 18">
            <a:extLst>
              <a:ext uri="{FF2B5EF4-FFF2-40B4-BE49-F238E27FC236}">
                <a16:creationId xmlns:a16="http://schemas.microsoft.com/office/drawing/2014/main" id="{3DD5805B-4FC2-F076-ECEA-95B3160DC26D}"/>
              </a:ext>
            </a:extLst>
          </p:cNvPr>
          <p:cNvSpPr txBox="1"/>
          <p:nvPr/>
        </p:nvSpPr>
        <p:spPr>
          <a:xfrm>
            <a:off x="3932786" y="4734512"/>
            <a:ext cx="15817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latin typeface="Arial"/>
                <a:cs typeface="Arial"/>
              </a:rPr>
              <a:t>Training</a:t>
            </a:r>
            <a:endParaRPr lang="en-US">
              <a:solidFill>
                <a:schemeClr val="accent1"/>
              </a:solidFill>
            </a:endParaRPr>
          </a:p>
        </p:txBody>
      </p:sp>
    </p:spTree>
    <p:extLst>
      <p:ext uri="{BB962C8B-B14F-4D97-AF65-F5344CB8AC3E}">
        <p14:creationId xmlns:p14="http://schemas.microsoft.com/office/powerpoint/2010/main" val="700876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C2.3 Model architecture</a:t>
            </a:r>
          </a:p>
        </p:txBody>
      </p:sp>
      <p:sp>
        <p:nvSpPr>
          <p:cNvPr id="4" name="Slide Number Placeholder 3"/>
          <p:cNvSpPr>
            <a:spLocks noGrp="1"/>
          </p:cNvSpPr>
          <p:nvPr>
            <p:ph type="sldNum" sz="quarter" idx="10"/>
          </p:nvPr>
        </p:nvSpPr>
        <p:spPr>
          <a:xfrm>
            <a:off x="6553200" y="6573308"/>
            <a:ext cx="2133600" cy="476250"/>
          </a:xfrm>
        </p:spPr>
        <p:txBody>
          <a:bodyPr/>
          <a:lstStyle/>
          <a:p>
            <a:pPr>
              <a:defRPr/>
            </a:pPr>
            <a:fld id="{68687031-3A6D-4125-8D93-FCFF1AEFD90E}" type="slidenum">
              <a:rPr lang="en-SG" smtClean="0"/>
              <a:pPr>
                <a:defRPr/>
              </a:pPr>
              <a:t>44</a:t>
            </a:fld>
            <a:endParaRPr lang="en-SG"/>
          </a:p>
        </p:txBody>
      </p:sp>
      <p:sp>
        <p:nvSpPr>
          <p:cNvPr id="20" name="Rectangle 19">
            <a:extLst>
              <a:ext uri="{FF2B5EF4-FFF2-40B4-BE49-F238E27FC236}">
                <a16:creationId xmlns:a16="http://schemas.microsoft.com/office/drawing/2014/main" id="{19D06831-142F-2E40-B02D-D049F44B7561}"/>
              </a:ext>
            </a:extLst>
          </p:cNvPr>
          <p:cNvSpPr/>
          <p:nvPr/>
        </p:nvSpPr>
        <p:spPr>
          <a:xfrm>
            <a:off x="2704805" y="5095315"/>
            <a:ext cx="3298430" cy="1341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Diagram&#10;&#10;Description automatically generated">
            <a:extLst>
              <a:ext uri="{FF2B5EF4-FFF2-40B4-BE49-F238E27FC236}">
                <a16:creationId xmlns:a16="http://schemas.microsoft.com/office/drawing/2014/main" id="{19E10417-D7EF-9EE9-569F-281740F8AD53}"/>
              </a:ext>
            </a:extLst>
          </p:cNvPr>
          <p:cNvPicPr>
            <a:picLocks noGrp="1" noChangeAspect="1"/>
          </p:cNvPicPr>
          <p:nvPr>
            <p:ph idx="1"/>
          </p:nvPr>
        </p:nvPicPr>
        <p:blipFill>
          <a:blip r:embed="rId3"/>
          <a:stretch>
            <a:fillRect/>
          </a:stretch>
        </p:blipFill>
        <p:spPr>
          <a:xfrm>
            <a:off x="331432" y="1004649"/>
            <a:ext cx="8182564" cy="4954153"/>
          </a:xfrm>
        </p:spPr>
      </p:pic>
      <p:sp>
        <p:nvSpPr>
          <p:cNvPr id="5" name="TextBox 4">
            <a:extLst>
              <a:ext uri="{FF2B5EF4-FFF2-40B4-BE49-F238E27FC236}">
                <a16:creationId xmlns:a16="http://schemas.microsoft.com/office/drawing/2014/main" id="{E577CA99-1D30-5182-9EC0-5D2D611818FA}"/>
              </a:ext>
            </a:extLst>
          </p:cNvPr>
          <p:cNvSpPr txBox="1"/>
          <p:nvPr/>
        </p:nvSpPr>
        <p:spPr>
          <a:xfrm>
            <a:off x="1716695" y="5957548"/>
            <a:ext cx="668249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System 1: Xinhao Mei, </a:t>
            </a:r>
            <a:r>
              <a:rPr lang="en-US" sz="800" err="1">
                <a:latin typeface="Arial"/>
                <a:cs typeface="Arial"/>
              </a:rPr>
              <a:t>Qiushi</a:t>
            </a:r>
            <a:r>
              <a:rPr lang="en-US" sz="800">
                <a:latin typeface="Arial"/>
                <a:cs typeface="Arial"/>
              </a:rPr>
              <a:t> Huang, </a:t>
            </a:r>
            <a:r>
              <a:rPr lang="en-US" sz="800" err="1">
                <a:latin typeface="Arial"/>
                <a:cs typeface="Arial"/>
              </a:rPr>
              <a:t>Xubo</a:t>
            </a:r>
            <a:r>
              <a:rPr lang="en-US" sz="800">
                <a:latin typeface="Arial"/>
                <a:cs typeface="Arial"/>
              </a:rPr>
              <a:t> Liu, </a:t>
            </a:r>
            <a:r>
              <a:rPr lang="en-US" sz="800" err="1">
                <a:latin typeface="Arial"/>
                <a:cs typeface="Arial"/>
              </a:rPr>
              <a:t>Gengyun</a:t>
            </a:r>
            <a:r>
              <a:rPr lang="en-US" sz="800">
                <a:latin typeface="Arial"/>
                <a:cs typeface="Arial"/>
              </a:rPr>
              <a:t> Chen, Jingqian Wu, </a:t>
            </a:r>
            <a:r>
              <a:rPr lang="en-US" sz="800" err="1">
                <a:latin typeface="Arial"/>
                <a:cs typeface="Arial"/>
              </a:rPr>
              <a:t>Yusong</a:t>
            </a:r>
            <a:r>
              <a:rPr lang="en-US" sz="800">
                <a:latin typeface="Arial"/>
                <a:cs typeface="Arial"/>
              </a:rPr>
              <a:t> Wu, Jinzheng ZHAO, </a:t>
            </a:r>
            <a:r>
              <a:rPr lang="en-US" sz="800" err="1">
                <a:latin typeface="Arial"/>
                <a:cs typeface="Arial"/>
              </a:rPr>
              <a:t>Shengchen</a:t>
            </a:r>
            <a:r>
              <a:rPr lang="en-US" sz="800">
                <a:latin typeface="Arial"/>
                <a:cs typeface="Arial"/>
              </a:rPr>
              <a:t> Li, Tom Ko, H. Tang, Xi Shao, Mark D. </a:t>
            </a:r>
            <a:r>
              <a:rPr lang="en-US" sz="800" err="1">
                <a:latin typeface="Arial"/>
                <a:cs typeface="Arial"/>
              </a:rPr>
              <a:t>Plumbley</a:t>
            </a:r>
            <a:r>
              <a:rPr lang="en-US" sz="800">
                <a:latin typeface="Arial"/>
                <a:cs typeface="Arial"/>
              </a:rPr>
              <a:t>, and </a:t>
            </a:r>
            <a:r>
              <a:rPr lang="en-US" sz="800" err="1">
                <a:latin typeface="Arial"/>
                <a:cs typeface="Arial"/>
              </a:rPr>
              <a:t>Wenwu</a:t>
            </a:r>
            <a:r>
              <a:rPr lang="en-US" sz="800">
                <a:latin typeface="Arial"/>
                <a:cs typeface="Arial"/>
              </a:rPr>
              <a:t> Wang. An Encoder-Decoder Based Audio Captioning System with Transfer and Reinforcement Learning. In Proceedings of the 6th Detection and Classification of Acoustic Scenes and Events 2021 Workshop (DCASE2021), pages 206–210, Barcelona, Spain, November 2021. ISBN 978- 84-09-36072-7. </a:t>
            </a:r>
            <a:endParaRPr lang="en-US" sz="800"/>
          </a:p>
          <a:p>
            <a:r>
              <a:rPr lang="en-US" sz="800">
                <a:latin typeface="Arial"/>
                <a:cs typeface="Arial"/>
              </a:rPr>
              <a:t>System 2: Andrew Koh, Xue </a:t>
            </a:r>
            <a:r>
              <a:rPr lang="en-US" sz="800" err="1">
                <a:latin typeface="Arial"/>
                <a:cs typeface="Arial"/>
              </a:rPr>
              <a:t>Fuzhao</a:t>
            </a:r>
            <a:r>
              <a:rPr lang="en-US" sz="800">
                <a:latin typeface="Arial"/>
                <a:cs typeface="Arial"/>
              </a:rPr>
              <a:t>, and Chng Eng Siong. Automated audio captioning using transfer learning and reconstruction latent space similarity regularization. In ICASSP 2022 - 2022 IEEE International Conference on Acoustics, Speech and Signal Processing (ICASSP), pages 7722–7726, 2022. </a:t>
            </a:r>
            <a:r>
              <a:rPr lang="en-US" sz="800" err="1">
                <a:latin typeface="Arial"/>
                <a:cs typeface="Arial"/>
              </a:rPr>
              <a:t>doi</a:t>
            </a:r>
            <a:r>
              <a:rPr lang="en-US" sz="800">
                <a:latin typeface="Arial"/>
                <a:cs typeface="Arial"/>
              </a:rPr>
              <a:t>: 10.1109/ICASSP43922.2022.9747676.</a:t>
            </a:r>
            <a:endParaRPr lang="en-US" sz="800"/>
          </a:p>
        </p:txBody>
      </p:sp>
    </p:spTree>
    <p:extLst>
      <p:ext uri="{BB962C8B-B14F-4D97-AF65-F5344CB8AC3E}">
        <p14:creationId xmlns:p14="http://schemas.microsoft.com/office/powerpoint/2010/main" val="834338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C2.4e1 Experiments</a:t>
            </a:r>
          </a:p>
        </p:txBody>
      </p:sp>
      <p:sp>
        <p:nvSpPr>
          <p:cNvPr id="4" name="Slide Number Placeholder 3"/>
          <p:cNvSpPr>
            <a:spLocks noGrp="1"/>
          </p:cNvSpPr>
          <p:nvPr>
            <p:ph type="sldNum" sz="quarter" idx="10"/>
          </p:nvPr>
        </p:nvSpPr>
        <p:spPr>
          <a:xfrm>
            <a:off x="6553200" y="6573308"/>
            <a:ext cx="2133600" cy="476250"/>
          </a:xfrm>
        </p:spPr>
        <p:txBody>
          <a:bodyPr/>
          <a:lstStyle/>
          <a:p>
            <a:pPr>
              <a:defRPr/>
            </a:pPr>
            <a:fld id="{68687031-3A6D-4125-8D93-FCFF1AEFD90E}" type="slidenum">
              <a:rPr lang="en-SG" smtClean="0"/>
              <a:pPr>
                <a:defRPr/>
              </a:pPr>
              <a:t>45</a:t>
            </a:fld>
            <a:endParaRPr lang="en-SG"/>
          </a:p>
        </p:txBody>
      </p:sp>
      <p:sp>
        <p:nvSpPr>
          <p:cNvPr id="5" name="Content Placeholder 4">
            <a:extLst>
              <a:ext uri="{FF2B5EF4-FFF2-40B4-BE49-F238E27FC236}">
                <a16:creationId xmlns:a16="http://schemas.microsoft.com/office/drawing/2014/main" id="{0F2C54B9-DA65-9AAB-FEE9-30A15B89EAA8}"/>
              </a:ext>
            </a:extLst>
          </p:cNvPr>
          <p:cNvSpPr>
            <a:spLocks noGrp="1"/>
          </p:cNvSpPr>
          <p:nvPr>
            <p:ph idx="1"/>
          </p:nvPr>
        </p:nvSpPr>
        <p:spPr/>
        <p:txBody>
          <a:bodyPr/>
          <a:lstStyle/>
          <a:p>
            <a:pPr marL="0" indent="0" algn="ctr">
              <a:buNone/>
            </a:pPr>
            <a:r>
              <a:rPr lang="en-US"/>
              <a:t>How effective is the </a:t>
            </a:r>
            <a:r>
              <a:rPr lang="en-US" err="1"/>
              <a:t>stopwords</a:t>
            </a:r>
            <a:r>
              <a:rPr lang="en-US"/>
              <a:t> curriculum?</a:t>
            </a:r>
          </a:p>
          <a:p>
            <a:pPr marL="0" indent="0">
              <a:buNone/>
            </a:pPr>
            <a:endParaRPr lang="en-US"/>
          </a:p>
          <a:p>
            <a:pPr marL="0" indent="0">
              <a:buNone/>
            </a:pPr>
            <a:endParaRPr lang="en-US"/>
          </a:p>
          <a:p>
            <a:pPr marL="342265" indent="-342265"/>
            <a:endParaRPr lang="en-US"/>
          </a:p>
          <a:p>
            <a:pPr marL="342265" indent="-342265"/>
            <a:endParaRPr lang="en-US"/>
          </a:p>
          <a:p>
            <a:pPr marL="342265" indent="-342265"/>
            <a:endParaRPr lang="en-US"/>
          </a:p>
          <a:p>
            <a:pPr marL="342265" indent="-342265"/>
            <a:endParaRPr lang="en-US"/>
          </a:p>
          <a:p>
            <a:pPr marL="342265" indent="-342265"/>
            <a:r>
              <a:rPr lang="en-US"/>
              <a:t>Improvement of up to 5.5% in </a:t>
            </a:r>
            <a:r>
              <a:rPr lang="en-US" err="1"/>
              <a:t>SPIDEr</a:t>
            </a:r>
            <a:r>
              <a:rPr lang="en-US"/>
              <a:t>, as well as consistent improvement in METEOR and </a:t>
            </a:r>
            <a:r>
              <a:rPr lang="en-US" err="1"/>
              <a:t>CIDEr</a:t>
            </a:r>
            <a:r>
              <a:rPr lang="en-US"/>
              <a:t> scores.</a:t>
            </a:r>
          </a:p>
          <a:p>
            <a:pPr marL="0" indent="0">
              <a:buNone/>
            </a:pPr>
            <a:endParaRPr lang="en-US"/>
          </a:p>
        </p:txBody>
      </p:sp>
      <p:pic>
        <p:nvPicPr>
          <p:cNvPr id="3" name="Picture 2" descr="A table with numbers and a few black text&#10;&#10;Description automatically generated">
            <a:extLst>
              <a:ext uri="{FF2B5EF4-FFF2-40B4-BE49-F238E27FC236}">
                <a16:creationId xmlns:a16="http://schemas.microsoft.com/office/drawing/2014/main" id="{824CFC05-3478-7165-3C06-C6BC197FE5D5}"/>
              </a:ext>
            </a:extLst>
          </p:cNvPr>
          <p:cNvPicPr>
            <a:picLocks noChangeAspect="1"/>
          </p:cNvPicPr>
          <p:nvPr/>
        </p:nvPicPr>
        <p:blipFill>
          <a:blip r:embed="rId3"/>
          <a:stretch>
            <a:fillRect/>
          </a:stretch>
        </p:blipFill>
        <p:spPr>
          <a:xfrm>
            <a:off x="293759" y="1973584"/>
            <a:ext cx="8391210" cy="1682111"/>
          </a:xfrm>
          <a:prstGeom prst="rect">
            <a:avLst/>
          </a:prstGeom>
        </p:spPr>
      </p:pic>
      <p:sp>
        <p:nvSpPr>
          <p:cNvPr id="7" name="TextBox 6">
            <a:extLst>
              <a:ext uri="{FF2B5EF4-FFF2-40B4-BE49-F238E27FC236}">
                <a16:creationId xmlns:a16="http://schemas.microsoft.com/office/drawing/2014/main" id="{56CA85A9-0B60-D14A-3EBA-0DFC8C03604B}"/>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sp>
        <p:nvSpPr>
          <p:cNvPr id="8" name="Rectangle 7">
            <a:extLst>
              <a:ext uri="{FF2B5EF4-FFF2-40B4-BE49-F238E27FC236}">
                <a16:creationId xmlns:a16="http://schemas.microsoft.com/office/drawing/2014/main" id="{C0057018-4B24-D1BC-A6CA-4CB8EFFA3AC8}"/>
              </a:ext>
            </a:extLst>
          </p:cNvPr>
          <p:cNvSpPr/>
          <p:nvPr/>
        </p:nvSpPr>
        <p:spPr>
          <a:xfrm>
            <a:off x="8070456" y="2062508"/>
            <a:ext cx="571511" cy="15071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0736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C2.4e1 Experiments</a:t>
            </a:r>
          </a:p>
        </p:txBody>
      </p:sp>
      <p:sp>
        <p:nvSpPr>
          <p:cNvPr id="4" name="Slide Number Placeholder 3"/>
          <p:cNvSpPr>
            <a:spLocks noGrp="1"/>
          </p:cNvSpPr>
          <p:nvPr>
            <p:ph type="sldNum" sz="quarter" idx="10"/>
          </p:nvPr>
        </p:nvSpPr>
        <p:spPr>
          <a:xfrm>
            <a:off x="6553200" y="6573308"/>
            <a:ext cx="2133600" cy="476250"/>
          </a:xfrm>
        </p:spPr>
        <p:txBody>
          <a:bodyPr/>
          <a:lstStyle/>
          <a:p>
            <a:pPr>
              <a:defRPr/>
            </a:pPr>
            <a:fld id="{68687031-3A6D-4125-8D93-FCFF1AEFD90E}" type="slidenum">
              <a:rPr lang="en-SG" smtClean="0"/>
              <a:pPr>
                <a:defRPr/>
              </a:pPr>
              <a:t>46</a:t>
            </a:fld>
            <a:endParaRPr lang="en-SG"/>
          </a:p>
        </p:txBody>
      </p:sp>
      <p:sp>
        <p:nvSpPr>
          <p:cNvPr id="5" name="Content Placeholder 4">
            <a:extLst>
              <a:ext uri="{FF2B5EF4-FFF2-40B4-BE49-F238E27FC236}">
                <a16:creationId xmlns:a16="http://schemas.microsoft.com/office/drawing/2014/main" id="{0F2C54B9-DA65-9AAB-FEE9-30A15B89EAA8}"/>
              </a:ext>
            </a:extLst>
          </p:cNvPr>
          <p:cNvSpPr>
            <a:spLocks noGrp="1"/>
          </p:cNvSpPr>
          <p:nvPr>
            <p:ph idx="1"/>
          </p:nvPr>
        </p:nvSpPr>
        <p:spPr/>
        <p:txBody>
          <a:bodyPr/>
          <a:lstStyle/>
          <a:p>
            <a:pPr marL="0" indent="0" algn="ctr">
              <a:buNone/>
            </a:pPr>
            <a:r>
              <a:rPr lang="en-US"/>
              <a:t>How effective is the frequency curriculum?</a:t>
            </a:r>
          </a:p>
          <a:p>
            <a:pPr marL="342265" indent="-342265"/>
            <a:endParaRPr lang="en-US"/>
          </a:p>
          <a:p>
            <a:pPr marL="342265" indent="-342265"/>
            <a:endParaRPr lang="en-US"/>
          </a:p>
          <a:p>
            <a:pPr marL="342265" indent="-342265"/>
            <a:endParaRPr lang="en-US"/>
          </a:p>
          <a:p>
            <a:pPr marL="342265" indent="-342265"/>
            <a:endParaRPr lang="en-US"/>
          </a:p>
          <a:p>
            <a:pPr marL="342265" indent="-342265"/>
            <a:endParaRPr lang="en-US"/>
          </a:p>
          <a:p>
            <a:pPr marL="342265" indent="-342265"/>
            <a:r>
              <a:rPr lang="en-US"/>
              <a:t>Effective for model training</a:t>
            </a:r>
          </a:p>
          <a:p>
            <a:pPr marL="342265" indent="-342265"/>
            <a:r>
              <a:rPr lang="en-US"/>
              <a:t>Not as effective as </a:t>
            </a:r>
            <a:r>
              <a:rPr lang="en-US" err="1"/>
              <a:t>stopwords</a:t>
            </a:r>
            <a:r>
              <a:rPr lang="en-US"/>
              <a:t> curriculum </a:t>
            </a:r>
          </a:p>
        </p:txBody>
      </p:sp>
      <p:pic>
        <p:nvPicPr>
          <p:cNvPr id="6" name="Picture 5" descr="A table with numbers and symbols&#10;&#10;Description automatically generated">
            <a:extLst>
              <a:ext uri="{FF2B5EF4-FFF2-40B4-BE49-F238E27FC236}">
                <a16:creationId xmlns:a16="http://schemas.microsoft.com/office/drawing/2014/main" id="{A24D44E5-D68D-822C-67DB-8CAB6248C149}"/>
              </a:ext>
            </a:extLst>
          </p:cNvPr>
          <p:cNvPicPr>
            <a:picLocks noChangeAspect="1"/>
          </p:cNvPicPr>
          <p:nvPr/>
        </p:nvPicPr>
        <p:blipFill>
          <a:blip r:embed="rId3"/>
          <a:stretch>
            <a:fillRect/>
          </a:stretch>
        </p:blipFill>
        <p:spPr>
          <a:xfrm>
            <a:off x="411982" y="2257808"/>
            <a:ext cx="8470760" cy="1057031"/>
          </a:xfrm>
          <a:prstGeom prst="rect">
            <a:avLst/>
          </a:prstGeom>
        </p:spPr>
      </p:pic>
      <p:sp>
        <p:nvSpPr>
          <p:cNvPr id="7" name="TextBox 6">
            <a:extLst>
              <a:ext uri="{FF2B5EF4-FFF2-40B4-BE49-F238E27FC236}">
                <a16:creationId xmlns:a16="http://schemas.microsoft.com/office/drawing/2014/main" id="{AD816CBC-7FBC-DE91-B167-E607A178EB88}"/>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S. Tiwari and C. E. Siong, ”Automated Audio Captioning with Epochal Difficult Captions for curriculum learning,” 2022 Asia-Pacific Signal and Information Processing Association Annual Summit and Conference (APSIPA ASC), 2022, pp. 1058-1063, </a:t>
            </a:r>
            <a:r>
              <a:rPr lang="en-US" sz="800" err="1">
                <a:latin typeface="Arial"/>
                <a:cs typeface="Arial"/>
              </a:rPr>
              <a:t>doi</a:t>
            </a:r>
            <a:r>
              <a:rPr lang="en-US" sz="800">
                <a:latin typeface="Arial"/>
                <a:cs typeface="Arial"/>
              </a:rPr>
              <a:t>: 10.23919/APSIPAASC55919.2022.9980242.</a:t>
            </a:r>
            <a:endParaRPr lang="en-US"/>
          </a:p>
        </p:txBody>
      </p:sp>
      <p:sp>
        <p:nvSpPr>
          <p:cNvPr id="8" name="Rectangle 7">
            <a:extLst>
              <a:ext uri="{FF2B5EF4-FFF2-40B4-BE49-F238E27FC236}">
                <a16:creationId xmlns:a16="http://schemas.microsoft.com/office/drawing/2014/main" id="{EAC9B262-5147-0010-DD37-C2DBA9524908}"/>
              </a:ext>
            </a:extLst>
          </p:cNvPr>
          <p:cNvSpPr/>
          <p:nvPr/>
        </p:nvSpPr>
        <p:spPr>
          <a:xfrm>
            <a:off x="8230316" y="2342263"/>
            <a:ext cx="643448" cy="8916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75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5565DE-C507-13AC-A378-D54295E94BFB}"/>
              </a:ext>
            </a:extLst>
          </p:cNvPr>
          <p:cNvSpPr/>
          <p:nvPr/>
        </p:nvSpPr>
        <p:spPr>
          <a:xfrm>
            <a:off x="459685" y="1248042"/>
            <a:ext cx="7884855" cy="2107367"/>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458765" y="1331599"/>
            <a:ext cx="8229600" cy="4725553"/>
          </a:xfrm>
        </p:spPr>
        <p:txBody>
          <a:bodyPr/>
          <a:lstStyle/>
          <a:p>
            <a:pPr marL="0" indent="0">
              <a:buNone/>
            </a:pPr>
            <a:r>
              <a:rPr lang="en-US" sz="2000" b="1" u="sng"/>
              <a:t>1. Automated Audio Captioning (AAC)</a:t>
            </a:r>
            <a:endParaRPr lang="en-US" sz="2000"/>
          </a:p>
          <a:p>
            <a:pPr marL="342900" indent="-342900">
              <a:buAutoNum type="alphaLcParenR"/>
            </a:pPr>
            <a:r>
              <a:rPr lang="en-US" sz="1400">
                <a:solidFill>
                  <a:schemeClr val="tx1"/>
                </a:solidFill>
              </a:rPr>
              <a:t>What is AAC?</a:t>
            </a:r>
          </a:p>
          <a:p>
            <a:pPr marL="342900" indent="-342900">
              <a:buAutoNum type="alphaLcParenR"/>
            </a:pPr>
            <a:r>
              <a:rPr lang="en-US" sz="1400">
                <a:solidFill>
                  <a:schemeClr val="tx1"/>
                </a:solidFill>
              </a:rPr>
              <a:t>How are AAC models trained?</a:t>
            </a:r>
            <a:endParaRPr lang="en-US" sz="1400">
              <a:solidFill>
                <a:srgbClr val="000000"/>
              </a:solidFill>
            </a:endParaRPr>
          </a:p>
          <a:p>
            <a:pPr marL="342900" indent="-342900">
              <a:buAutoNum type="alphaLcParenR"/>
            </a:pPr>
            <a:r>
              <a:rPr lang="en-US" sz="1400">
                <a:solidFill>
                  <a:srgbClr val="000000"/>
                </a:solidFill>
              </a:rPr>
              <a:t>Which datasets, encoders, and decoders are used for AAC?</a:t>
            </a:r>
          </a:p>
          <a:p>
            <a:pPr marL="342900" indent="-342900">
              <a:buAutoNum type="alphaLcParenR"/>
            </a:pPr>
            <a:r>
              <a:rPr lang="en-US" sz="1400">
                <a:solidFill>
                  <a:srgbClr val="000000"/>
                </a:solidFill>
              </a:rPr>
              <a:t>How are AAC models</a:t>
            </a:r>
            <a:r>
              <a:rPr lang="en-US" sz="1400">
                <a:solidFill>
                  <a:schemeClr val="tx1"/>
                </a:solidFill>
              </a:rPr>
              <a:t> evaluated?</a:t>
            </a:r>
          </a:p>
          <a:p>
            <a:pPr marL="0" indent="0">
              <a:buNone/>
            </a:pPr>
            <a:r>
              <a:rPr lang="en-US" sz="1800" b="1">
                <a:solidFill>
                  <a:srgbClr val="000000"/>
                </a:solidFill>
              </a:rPr>
              <a:t>C1: Reconstruction Latent Space Similarity Regularization for AAC</a:t>
            </a:r>
            <a:endParaRPr lang="en-US" sz="1800">
              <a:solidFill>
                <a:srgbClr val="000000"/>
              </a:solidFill>
            </a:endParaRPr>
          </a:p>
          <a:p>
            <a:pPr marL="0" indent="0">
              <a:buNone/>
            </a:pPr>
            <a:r>
              <a:rPr lang="en-US" sz="1800" b="1">
                <a:solidFill>
                  <a:srgbClr val="000000"/>
                </a:solidFill>
              </a:rPr>
              <a:t>C2: Epochal Difficult Captions for AAC</a:t>
            </a:r>
            <a:br>
              <a:rPr lang="en-US" sz="1800" b="1">
                <a:solidFill>
                  <a:srgbClr val="000000"/>
                </a:solidFill>
              </a:rPr>
            </a:br>
            <a:endParaRPr lang="en-US" sz="1800"/>
          </a:p>
          <a:p>
            <a:pPr marL="0" indent="0">
              <a:buNone/>
            </a:pPr>
            <a:r>
              <a:rPr lang="en-US" sz="2000" b="1" i="1" u="sng"/>
              <a:t>2. Language Based Audio Retrieval (LBAR)</a:t>
            </a:r>
            <a:endParaRPr lang="en-US" sz="2000"/>
          </a:p>
          <a:p>
            <a:pPr marL="342900" indent="-342900">
              <a:buAutoNum type="alphaLcParenR"/>
            </a:pPr>
            <a:r>
              <a:rPr lang="en-US" sz="1400">
                <a:solidFill>
                  <a:schemeClr val="tx1"/>
                </a:solidFill>
              </a:rPr>
              <a:t>What is LBAR?</a:t>
            </a:r>
          </a:p>
          <a:p>
            <a:pPr marL="342265" indent="-342265">
              <a:buAutoNum type="alphaLcParenR"/>
            </a:pPr>
            <a:r>
              <a:rPr lang="en-US" sz="1400">
                <a:solidFill>
                  <a:schemeClr val="tx1"/>
                </a:solidFill>
              </a:rPr>
              <a:t>How are LBAR models trained?</a:t>
            </a:r>
          </a:p>
          <a:p>
            <a:pPr marL="342265" indent="-342265">
              <a:buAutoNum type="alphaLcParenR"/>
            </a:pPr>
            <a:r>
              <a:rPr lang="en-US" sz="1400">
                <a:solidFill>
                  <a:schemeClr val="tx1"/>
                </a:solidFill>
              </a:rPr>
              <a:t>What datasets are used for LBAR?</a:t>
            </a:r>
          </a:p>
          <a:p>
            <a:pPr marL="342265" indent="-342265">
              <a:buAutoNum type="alphaLcParenR"/>
            </a:pPr>
            <a:r>
              <a:rPr lang="en-US" sz="1400">
                <a:solidFill>
                  <a:schemeClr val="tx1"/>
                </a:solidFill>
              </a:rPr>
              <a:t>How are LBAR models evaluated?</a:t>
            </a:r>
          </a:p>
          <a:p>
            <a:pPr marL="0" indent="0">
              <a:buNone/>
            </a:pPr>
            <a:r>
              <a:rPr lang="en-US" sz="1800" b="1">
                <a:solidFill>
                  <a:srgbClr val="000000"/>
                </a:solidFill>
              </a:rPr>
              <a:t>C3: Converging Tied Layers for LBAR</a:t>
            </a:r>
            <a:endParaRPr lang="en-US" sz="1800">
              <a:solidFill>
                <a:srgbClr val="000000"/>
              </a:solidFill>
            </a:endParaRPr>
          </a:p>
          <a:p>
            <a:pPr marL="0" indent="0">
              <a:buNone/>
            </a:pPr>
            <a:endParaRPr lang="en-US" sz="1600"/>
          </a:p>
          <a:p>
            <a:pPr marL="0" indent="0">
              <a:buNone/>
            </a:pPr>
            <a:r>
              <a:rPr lang="en-US" sz="2000" b="1"/>
              <a:t>Conclusions &amp; Future Work</a:t>
            </a:r>
            <a:endParaRPr lang="en-US" sz="2000"/>
          </a:p>
          <a:p>
            <a:pPr marL="0" indent="0">
              <a:buNone/>
            </a:pPr>
            <a:endParaRPr lang="en-US" sz="2000" b="1" u="sng"/>
          </a:p>
        </p:txBody>
      </p:sp>
      <p:sp>
        <p:nvSpPr>
          <p:cNvPr id="4" name="Slide Number Placeholder 3"/>
          <p:cNvSpPr>
            <a:spLocks noGrp="1"/>
          </p:cNvSpPr>
          <p:nvPr>
            <p:ph type="sldNum" sz="quarter" idx="10"/>
          </p:nvPr>
        </p:nvSpPr>
        <p:spPr/>
        <p:txBody>
          <a:bodyPr/>
          <a:lstStyle/>
          <a:p>
            <a:pPr>
              <a:defRPr/>
            </a:pPr>
            <a:fld id="{68687031-3A6D-4125-8D93-FCFF1AEFD90E}" type="slidenum">
              <a:rPr lang="en-SG" dirty="0" smtClean="0"/>
              <a:pPr>
                <a:defRPr/>
              </a:pPr>
              <a:t>47</a:t>
            </a:fld>
            <a:endParaRPr lang="en-SG"/>
          </a:p>
        </p:txBody>
      </p:sp>
      <p:sp>
        <p:nvSpPr>
          <p:cNvPr id="5" name="Rectangle 4">
            <a:extLst>
              <a:ext uri="{FF2B5EF4-FFF2-40B4-BE49-F238E27FC236}">
                <a16:creationId xmlns:a16="http://schemas.microsoft.com/office/drawing/2014/main" id="{6EE72E7C-64CE-1D62-C4EC-C4EE1808BBB8}"/>
              </a:ext>
            </a:extLst>
          </p:cNvPr>
          <p:cNvSpPr/>
          <p:nvPr/>
        </p:nvSpPr>
        <p:spPr>
          <a:xfrm>
            <a:off x="471675" y="5107998"/>
            <a:ext cx="7280411" cy="109230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162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Recap: AAC and LBAR</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48</a:t>
            </a:fld>
            <a:endParaRPr lang="en-SG"/>
          </a:p>
        </p:txBody>
      </p:sp>
      <p:pic>
        <p:nvPicPr>
          <p:cNvPr id="5" name="Picture 5" descr="Shape&#10;&#10;Description automatically generated">
            <a:extLst>
              <a:ext uri="{FF2B5EF4-FFF2-40B4-BE49-F238E27FC236}">
                <a16:creationId xmlns:a16="http://schemas.microsoft.com/office/drawing/2014/main" id="{C2A8472D-DB7A-FB47-2160-F611F1034391}"/>
              </a:ext>
            </a:extLst>
          </p:cNvPr>
          <p:cNvPicPr>
            <a:picLocks noChangeAspect="1"/>
          </p:cNvPicPr>
          <p:nvPr/>
        </p:nvPicPr>
        <p:blipFill>
          <a:blip r:embed="rId3"/>
          <a:stretch>
            <a:fillRect/>
          </a:stretch>
        </p:blipFill>
        <p:spPr>
          <a:xfrm>
            <a:off x="504085" y="2630724"/>
            <a:ext cx="8326151" cy="962381"/>
          </a:xfrm>
          <a:prstGeom prst="rect">
            <a:avLst/>
          </a:prstGeom>
        </p:spPr>
      </p:pic>
      <p:sp>
        <p:nvSpPr>
          <p:cNvPr id="6" name="Rectangle 5">
            <a:extLst>
              <a:ext uri="{FF2B5EF4-FFF2-40B4-BE49-F238E27FC236}">
                <a16:creationId xmlns:a16="http://schemas.microsoft.com/office/drawing/2014/main" id="{96E2A270-B672-0DCC-59B7-B3481A33FEBB}"/>
              </a:ext>
            </a:extLst>
          </p:cNvPr>
          <p:cNvSpPr/>
          <p:nvPr/>
        </p:nvSpPr>
        <p:spPr>
          <a:xfrm>
            <a:off x="552658" y="1323033"/>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Automated Audio Captioning </a:t>
            </a:r>
            <a:r>
              <a:rPr lang="en-US" baseline="30000">
                <a:solidFill>
                  <a:srgbClr val="C00000"/>
                </a:solidFill>
              </a:rPr>
              <a:t>[11]</a:t>
            </a:r>
          </a:p>
        </p:txBody>
      </p:sp>
      <p:sp>
        <p:nvSpPr>
          <p:cNvPr id="7" name="Rectangle 6">
            <a:extLst>
              <a:ext uri="{FF2B5EF4-FFF2-40B4-BE49-F238E27FC236}">
                <a16:creationId xmlns:a16="http://schemas.microsoft.com/office/drawing/2014/main" id="{385EB1E0-7717-6B41-DB78-528EA504665D}"/>
              </a:ext>
            </a:extLst>
          </p:cNvPr>
          <p:cNvSpPr/>
          <p:nvPr/>
        </p:nvSpPr>
        <p:spPr>
          <a:xfrm>
            <a:off x="552658" y="4040274"/>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Language based Audio Retrieval </a:t>
            </a:r>
            <a:r>
              <a:rPr lang="en-US" baseline="30000">
                <a:solidFill>
                  <a:srgbClr val="C00000"/>
                </a:solidFill>
              </a:rPr>
              <a:t>[3]</a:t>
            </a:r>
          </a:p>
        </p:txBody>
      </p:sp>
      <p:pic>
        <p:nvPicPr>
          <p:cNvPr id="9" name="Picture 5" descr="Shape&#10;&#10;Description automatically generated">
            <a:extLst>
              <a:ext uri="{FF2B5EF4-FFF2-40B4-BE49-F238E27FC236}">
                <a16:creationId xmlns:a16="http://schemas.microsoft.com/office/drawing/2014/main" id="{5F6F36E7-E39D-30A4-3277-96FA7BE2FFB1}"/>
              </a:ext>
            </a:extLst>
          </p:cNvPr>
          <p:cNvPicPr>
            <a:picLocks noChangeAspect="1"/>
          </p:cNvPicPr>
          <p:nvPr/>
        </p:nvPicPr>
        <p:blipFill>
          <a:blip r:embed="rId4"/>
          <a:stretch>
            <a:fillRect/>
          </a:stretch>
        </p:blipFill>
        <p:spPr>
          <a:xfrm>
            <a:off x="550803" y="5114927"/>
            <a:ext cx="8330191" cy="934591"/>
          </a:xfrm>
          <a:prstGeom prst="rect">
            <a:avLst/>
          </a:prstGeom>
        </p:spPr>
      </p:pic>
      <p:sp>
        <p:nvSpPr>
          <p:cNvPr id="10" name="TextBox 9">
            <a:extLst>
              <a:ext uri="{FF2B5EF4-FFF2-40B4-BE49-F238E27FC236}">
                <a16:creationId xmlns:a16="http://schemas.microsoft.com/office/drawing/2014/main" id="{859EB2D9-5BD2-518C-A728-30B016A5E55C}"/>
              </a:ext>
            </a:extLst>
          </p:cNvPr>
          <p:cNvSpPr txBox="1"/>
          <p:nvPr/>
        </p:nvSpPr>
        <p:spPr>
          <a:xfrm>
            <a:off x="2840334" y="1580104"/>
            <a:ext cx="64694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1"/>
            <a:r>
              <a:rPr lang="en-US" sz="2000">
                <a:latin typeface="Arial"/>
                <a:cs typeface="Arial"/>
              </a:rPr>
              <a:t>Describe audio events using natural language</a:t>
            </a:r>
            <a:endParaRPr lang="en-US">
              <a:latin typeface="Arial"/>
              <a:cs typeface="Arial"/>
            </a:endParaRPr>
          </a:p>
        </p:txBody>
      </p:sp>
      <p:sp>
        <p:nvSpPr>
          <p:cNvPr id="11" name="TextBox 10">
            <a:extLst>
              <a:ext uri="{FF2B5EF4-FFF2-40B4-BE49-F238E27FC236}">
                <a16:creationId xmlns:a16="http://schemas.microsoft.com/office/drawing/2014/main" id="{A839635F-72AE-37A6-0E4D-DE75F4D61CC7}"/>
              </a:ext>
            </a:extLst>
          </p:cNvPr>
          <p:cNvSpPr txBox="1"/>
          <p:nvPr/>
        </p:nvSpPr>
        <p:spPr>
          <a:xfrm>
            <a:off x="3585587" y="4360148"/>
            <a:ext cx="49412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Retrieve the most relevant audio clip</a:t>
            </a:r>
          </a:p>
        </p:txBody>
      </p:sp>
      <p:cxnSp>
        <p:nvCxnSpPr>
          <p:cNvPr id="12" name="Straight Arrow Connector 11">
            <a:extLst>
              <a:ext uri="{FF2B5EF4-FFF2-40B4-BE49-F238E27FC236}">
                <a16:creationId xmlns:a16="http://schemas.microsoft.com/office/drawing/2014/main" id="{64D69941-7C3E-3046-B921-6E597DD58E3C}"/>
              </a:ext>
            </a:extLst>
          </p:cNvPr>
          <p:cNvCxnSpPr/>
          <p:nvPr/>
        </p:nvCxnSpPr>
        <p:spPr>
          <a:xfrm>
            <a:off x="-836" y="3712865"/>
            <a:ext cx="9145672" cy="167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61CB8B-0CF6-271C-BD15-D40C00C923F9}"/>
              </a:ext>
            </a:extLst>
          </p:cNvPr>
          <p:cNvSpPr txBox="1"/>
          <p:nvPr/>
        </p:nvSpPr>
        <p:spPr>
          <a:xfrm>
            <a:off x="3585586" y="4360148"/>
            <a:ext cx="49412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Retrieve the most relevant audio clip</a:t>
            </a:r>
          </a:p>
        </p:txBody>
      </p:sp>
      <p:sp>
        <p:nvSpPr>
          <p:cNvPr id="14" name="TextBox 13">
            <a:extLst>
              <a:ext uri="{FF2B5EF4-FFF2-40B4-BE49-F238E27FC236}">
                <a16:creationId xmlns:a16="http://schemas.microsoft.com/office/drawing/2014/main" id="{F556140F-FCCB-D014-441B-B0A7E1314CD2}"/>
              </a:ext>
            </a:extLst>
          </p:cNvPr>
          <p:cNvSpPr txBox="1"/>
          <p:nvPr/>
        </p:nvSpPr>
        <p:spPr>
          <a:xfrm>
            <a:off x="4012641" y="4669972"/>
            <a:ext cx="34089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rial"/>
                <a:cs typeface="Arial"/>
              </a:rPr>
              <a:t>(done by ranking a collection of audio clips)</a:t>
            </a:r>
            <a:endParaRPr lang="en-US"/>
          </a:p>
        </p:txBody>
      </p:sp>
      <p:sp>
        <p:nvSpPr>
          <p:cNvPr id="3" name="TextBox 2">
            <a:extLst>
              <a:ext uri="{FF2B5EF4-FFF2-40B4-BE49-F238E27FC236}">
                <a16:creationId xmlns:a16="http://schemas.microsoft.com/office/drawing/2014/main" id="{39F2FEBA-6120-56E3-9570-5E69AA7A6F7D}"/>
              </a:ext>
            </a:extLst>
          </p:cNvPr>
          <p:cNvSpPr txBox="1"/>
          <p:nvPr/>
        </p:nvSpPr>
        <p:spPr>
          <a:xfrm>
            <a:off x="1709161" y="6027127"/>
            <a:ext cx="5723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[11]</a:t>
            </a:r>
            <a:r>
              <a:rPr lang="en-US" sz="800">
                <a:latin typeface="Arial"/>
                <a:cs typeface="Arial"/>
              </a:rPr>
              <a:t> Konstantinos Drossos, Sharath </a:t>
            </a:r>
            <a:r>
              <a:rPr lang="en-US" sz="800" err="1">
                <a:latin typeface="Arial"/>
                <a:cs typeface="Arial"/>
              </a:rPr>
              <a:t>Adavanne</a:t>
            </a:r>
            <a:r>
              <a:rPr lang="en-US" sz="800">
                <a:latin typeface="Arial"/>
                <a:cs typeface="Arial"/>
              </a:rPr>
              <a:t>, and Tuomas Virtanen. Automated audio captioning with recurrent neural networks. In 2017 IEEE Workshop on Applications of Signal Processing to Audio and Acoustics (WASPAA), pages 374–378, 2017. doi:10.1109/WASPAA.2017.8170058.​</a:t>
            </a:r>
            <a:endParaRPr lang="en-US"/>
          </a:p>
          <a:p>
            <a:r>
              <a:rPr lang="en-US" sz="800">
                <a:solidFill>
                  <a:srgbClr val="C00000"/>
                </a:solidFill>
                <a:latin typeface="Arial"/>
                <a:cs typeface="Arial"/>
              </a:rPr>
              <a:t>[3]</a:t>
            </a:r>
            <a:r>
              <a:rPr lang="en-US" sz="800">
                <a:latin typeface="Arial"/>
                <a:cs typeface="Arial"/>
              </a:rPr>
              <a:t> </a:t>
            </a:r>
            <a:r>
              <a:rPr lang="en-US" sz="800" err="1">
                <a:latin typeface="Arial"/>
                <a:cs typeface="Arial"/>
              </a:rPr>
              <a:t>Xuenan</a:t>
            </a:r>
            <a:r>
              <a:rPr lang="en-US" sz="800">
                <a:latin typeface="Arial"/>
                <a:cs typeface="Arial"/>
              </a:rPr>
              <a:t> Xu, Heinrich Dinkel, </a:t>
            </a:r>
            <a:r>
              <a:rPr lang="en-US" sz="800" err="1">
                <a:latin typeface="Arial"/>
                <a:cs typeface="Arial"/>
              </a:rPr>
              <a:t>Mengyue</a:t>
            </a:r>
            <a:r>
              <a:rPr lang="en-US" sz="800">
                <a:latin typeface="Arial"/>
                <a:cs typeface="Arial"/>
              </a:rPr>
              <a:t> Wu, and Kai Yu. Text-to-Audio Grounding: Building Correspondence Between Captions and Sound Events. In ICASSP 2021 - 2021 IEEE International Conference on Acoustics, Speech and Signal Processing (ICASSP), pages 606–610, 2021. </a:t>
            </a:r>
            <a:r>
              <a:rPr lang="en-US" sz="800" err="1">
                <a:latin typeface="Arial"/>
                <a:cs typeface="Arial"/>
              </a:rPr>
              <a:t>doi</a:t>
            </a:r>
            <a:r>
              <a:rPr lang="en-US" sz="800">
                <a:latin typeface="Arial"/>
                <a:cs typeface="Arial"/>
              </a:rPr>
              <a:t>: 10.1109/ ICASSP39728.2021.9414834.</a:t>
            </a:r>
            <a:endParaRPr lang="en-US" sz="800"/>
          </a:p>
        </p:txBody>
      </p:sp>
    </p:spTree>
    <p:extLst>
      <p:ext uri="{BB962C8B-B14F-4D97-AF65-F5344CB8AC3E}">
        <p14:creationId xmlns:p14="http://schemas.microsoft.com/office/powerpoint/2010/main" val="574658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056"/>
            <a:ext cx="8416977" cy="835747"/>
          </a:xfrm>
        </p:spPr>
        <p:txBody>
          <a:bodyPr/>
          <a:lstStyle/>
          <a:p>
            <a:r>
              <a:rPr lang="en-US">
                <a:latin typeface="Verdana"/>
                <a:ea typeface="Verdana"/>
              </a:rPr>
              <a:t>2a) How does LBAR differ from AAC</a:t>
            </a:r>
            <a:endParaRPr lang="en-US"/>
          </a:p>
        </p:txBody>
      </p:sp>
      <p:sp>
        <p:nvSpPr>
          <p:cNvPr id="3" name="Content Placeholder 2"/>
          <p:cNvSpPr>
            <a:spLocks noGrp="1"/>
          </p:cNvSpPr>
          <p:nvPr>
            <p:ph idx="1"/>
          </p:nvPr>
        </p:nvSpPr>
        <p:spPr>
          <a:xfrm>
            <a:off x="457200" y="1063988"/>
            <a:ext cx="8229600" cy="2293015"/>
          </a:xfrm>
        </p:spPr>
        <p:txBody>
          <a:bodyPr/>
          <a:lstStyle/>
          <a:p>
            <a:pPr marL="342265" indent="-342265"/>
            <a:r>
              <a:rPr lang="en-US">
                <a:solidFill>
                  <a:srgbClr val="000000"/>
                </a:solidFill>
              </a:rPr>
              <a:t>LBAR </a:t>
            </a:r>
            <a:r>
              <a:rPr lang="en-US" sz="2800" baseline="30000">
                <a:solidFill>
                  <a:srgbClr val="C00000"/>
                </a:solidFill>
              </a:rPr>
              <a:t>[3]</a:t>
            </a:r>
            <a:r>
              <a:rPr lang="en-US">
                <a:solidFill>
                  <a:srgbClr val="000000"/>
                </a:solidFill>
              </a:rPr>
              <a:t> is not a generative task</a:t>
            </a:r>
            <a:br>
              <a:rPr lang="en-US">
                <a:ea typeface="+mn-lt"/>
              </a:rPr>
            </a:br>
            <a:endParaRPr lang="en-US">
              <a:solidFill>
                <a:srgbClr val="000000"/>
              </a:solidFill>
            </a:endParaRPr>
          </a:p>
          <a:p>
            <a:pPr marL="342265" indent="-342265"/>
            <a:r>
              <a:rPr lang="en-US">
                <a:solidFill>
                  <a:srgbClr val="000000"/>
                </a:solidFill>
              </a:rPr>
              <a:t>Training: Triplet Ranking loss</a:t>
            </a:r>
            <a:br>
              <a:rPr lang="en-US">
                <a:ea typeface="+mn-lt"/>
              </a:rPr>
            </a:br>
            <a:endParaRPr lang="en-US">
              <a:solidFill>
                <a:srgbClr val="000000"/>
              </a:solidFill>
            </a:endParaRPr>
          </a:p>
          <a:p>
            <a:pPr marL="742315" lvl="1" indent="-285115"/>
            <a:endParaRPr lang="en-US"/>
          </a:p>
          <a:p>
            <a:pPr marL="742315" lvl="1" indent="-285115">
              <a:spcBef>
                <a:spcPts val="0"/>
              </a:spcBef>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p:txBody>
          <a:bodyPr/>
          <a:lstStyle/>
          <a:p>
            <a:pPr>
              <a:defRPr/>
            </a:pPr>
            <a:fld id="{68687031-3A6D-4125-8D93-FCFF1AEFD90E}" type="slidenum">
              <a:rPr lang="en-SG" dirty="0" smtClean="0"/>
              <a:pPr>
                <a:defRPr/>
              </a:pPr>
              <a:t>49</a:t>
            </a:fld>
            <a:endParaRPr lang="en-SG"/>
          </a:p>
        </p:txBody>
      </p:sp>
      <p:sp>
        <p:nvSpPr>
          <p:cNvPr id="5" name="TextBox 4">
            <a:extLst>
              <a:ext uri="{FF2B5EF4-FFF2-40B4-BE49-F238E27FC236}">
                <a16:creationId xmlns:a16="http://schemas.microsoft.com/office/drawing/2014/main" id="{DF83E04F-9FF0-B5E1-0691-989B1D1689A9}"/>
              </a:ext>
            </a:extLst>
          </p:cNvPr>
          <p:cNvSpPr txBox="1"/>
          <p:nvPr/>
        </p:nvSpPr>
        <p:spPr>
          <a:xfrm>
            <a:off x="1828800" y="6283234"/>
            <a:ext cx="59131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rPr>
              <a:t>[3]</a:t>
            </a:r>
            <a:r>
              <a:rPr lang="en-US" sz="800"/>
              <a:t> Xuenan Xu, Heinrich Dinkel, Mengyue Wu, and Kai Yu. Text-to-Audio Grounding: Building Correspondence Between Captions and Sound Events. In ICASSP 2021 - 2021 IEEE International Conference on Acoustics, Speech and Signal Processing (ICASSP), pages 606–610, 2021. doi: 10.1109/ ICASSP39728.2021.9414834.</a:t>
            </a:r>
            <a:endParaRPr lang="en-US"/>
          </a:p>
        </p:txBody>
      </p:sp>
      <p:pic>
        <p:nvPicPr>
          <p:cNvPr id="6" name="Picture 5" descr="A diagram of a graph&#10;&#10;Description automatically generated">
            <a:extLst>
              <a:ext uri="{FF2B5EF4-FFF2-40B4-BE49-F238E27FC236}">
                <a16:creationId xmlns:a16="http://schemas.microsoft.com/office/drawing/2014/main" id="{7A6A867E-029C-31FC-A8EB-E122B24AF02A}"/>
              </a:ext>
            </a:extLst>
          </p:cNvPr>
          <p:cNvPicPr>
            <a:picLocks noChangeAspect="1"/>
          </p:cNvPicPr>
          <p:nvPr/>
        </p:nvPicPr>
        <p:blipFill>
          <a:blip r:embed="rId3"/>
          <a:stretch>
            <a:fillRect/>
          </a:stretch>
        </p:blipFill>
        <p:spPr>
          <a:xfrm>
            <a:off x="2637025" y="2662129"/>
            <a:ext cx="3382413" cy="3397211"/>
          </a:xfrm>
          <a:prstGeom prst="rect">
            <a:avLst/>
          </a:prstGeom>
        </p:spPr>
      </p:pic>
    </p:spTree>
    <p:extLst>
      <p:ext uri="{BB962C8B-B14F-4D97-AF65-F5344CB8AC3E}">
        <p14:creationId xmlns:p14="http://schemas.microsoft.com/office/powerpoint/2010/main" val="230244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Primer: AAC </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5</a:t>
            </a:fld>
            <a:endParaRPr lang="en-SG"/>
          </a:p>
        </p:txBody>
      </p:sp>
      <p:pic>
        <p:nvPicPr>
          <p:cNvPr id="5" name="Picture 5" descr="Shape&#10;&#10;Description automatically generated">
            <a:extLst>
              <a:ext uri="{FF2B5EF4-FFF2-40B4-BE49-F238E27FC236}">
                <a16:creationId xmlns:a16="http://schemas.microsoft.com/office/drawing/2014/main" id="{C2A8472D-DB7A-FB47-2160-F611F1034391}"/>
              </a:ext>
            </a:extLst>
          </p:cNvPr>
          <p:cNvPicPr>
            <a:picLocks noChangeAspect="1"/>
          </p:cNvPicPr>
          <p:nvPr/>
        </p:nvPicPr>
        <p:blipFill>
          <a:blip r:embed="rId3"/>
          <a:stretch>
            <a:fillRect/>
          </a:stretch>
        </p:blipFill>
        <p:spPr>
          <a:xfrm>
            <a:off x="291814" y="5047353"/>
            <a:ext cx="8326151" cy="962381"/>
          </a:xfrm>
          <a:prstGeom prst="rect">
            <a:avLst/>
          </a:prstGeom>
        </p:spPr>
      </p:pic>
      <p:sp>
        <p:nvSpPr>
          <p:cNvPr id="6" name="Rectangle 5">
            <a:extLst>
              <a:ext uri="{FF2B5EF4-FFF2-40B4-BE49-F238E27FC236}">
                <a16:creationId xmlns:a16="http://schemas.microsoft.com/office/drawing/2014/main" id="{96E2A270-B672-0DCC-59B7-B3481A33FEBB}"/>
              </a:ext>
            </a:extLst>
          </p:cNvPr>
          <p:cNvSpPr/>
          <p:nvPr/>
        </p:nvSpPr>
        <p:spPr>
          <a:xfrm>
            <a:off x="340387" y="3739662"/>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Automated Audio Captioning </a:t>
            </a:r>
            <a:r>
              <a:rPr lang="en-US" baseline="30000">
                <a:solidFill>
                  <a:srgbClr val="C00000"/>
                </a:solidFill>
              </a:rPr>
              <a:t>[11]</a:t>
            </a:r>
          </a:p>
        </p:txBody>
      </p:sp>
      <p:sp>
        <p:nvSpPr>
          <p:cNvPr id="10" name="TextBox 9">
            <a:extLst>
              <a:ext uri="{FF2B5EF4-FFF2-40B4-BE49-F238E27FC236}">
                <a16:creationId xmlns:a16="http://schemas.microsoft.com/office/drawing/2014/main" id="{859EB2D9-5BD2-518C-A728-30B016A5E55C}"/>
              </a:ext>
            </a:extLst>
          </p:cNvPr>
          <p:cNvSpPr txBox="1"/>
          <p:nvPr/>
        </p:nvSpPr>
        <p:spPr>
          <a:xfrm>
            <a:off x="2628063" y="3996733"/>
            <a:ext cx="64694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1"/>
            <a:r>
              <a:rPr lang="en-US" sz="2000">
                <a:latin typeface="Arial"/>
                <a:cs typeface="Arial"/>
              </a:rPr>
              <a:t>Describe audio events using natural language</a:t>
            </a:r>
            <a:endParaRPr lang="en-US">
              <a:latin typeface="Arial"/>
              <a:cs typeface="Arial"/>
            </a:endParaRPr>
          </a:p>
        </p:txBody>
      </p:sp>
      <p:sp>
        <p:nvSpPr>
          <p:cNvPr id="3" name="TextBox 2">
            <a:extLst>
              <a:ext uri="{FF2B5EF4-FFF2-40B4-BE49-F238E27FC236}">
                <a16:creationId xmlns:a16="http://schemas.microsoft.com/office/drawing/2014/main" id="{39F2FEBA-6120-56E3-9570-5E69AA7A6F7D}"/>
              </a:ext>
            </a:extLst>
          </p:cNvPr>
          <p:cNvSpPr txBox="1"/>
          <p:nvPr/>
        </p:nvSpPr>
        <p:spPr>
          <a:xfrm>
            <a:off x="1709161" y="5806692"/>
            <a:ext cx="572379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[a]</a:t>
            </a:r>
            <a:r>
              <a:rPr lang="en-US" sz="800">
                <a:latin typeface="Arial"/>
                <a:cs typeface="Arial"/>
              </a:rPr>
              <a:t> https://cocodataset.org</a:t>
            </a:r>
            <a:endParaRPr lang="en-US"/>
          </a:p>
          <a:p>
            <a:r>
              <a:rPr lang="en-US" sz="800">
                <a:solidFill>
                  <a:srgbClr val="C00000"/>
                </a:solidFill>
                <a:latin typeface="Arial"/>
                <a:cs typeface="Arial"/>
              </a:rPr>
              <a:t>[11]</a:t>
            </a:r>
            <a:r>
              <a:rPr lang="en-US" sz="800">
                <a:latin typeface="Arial"/>
                <a:cs typeface="Arial"/>
              </a:rPr>
              <a:t> Konstantinos Drossos, Sharath </a:t>
            </a:r>
            <a:r>
              <a:rPr lang="en-US" sz="800" err="1">
                <a:latin typeface="Arial"/>
                <a:cs typeface="Arial"/>
              </a:rPr>
              <a:t>Adavanne</a:t>
            </a:r>
            <a:r>
              <a:rPr lang="en-US" sz="800">
                <a:latin typeface="Arial"/>
                <a:cs typeface="Arial"/>
              </a:rPr>
              <a:t>, and Tuomas Virtanen. Automated audio captioning with recurrent neural networks. In 2017 IEEE Workshop on Applications of Signal Processing to Audio and Acoustics (WASPAA), pages 374–378, 2017. doi:10.1109/WASPAA.2017.8170058.​</a:t>
            </a:r>
            <a:endParaRPr lang="en-US"/>
          </a:p>
          <a:p>
            <a:r>
              <a:rPr lang="en-US" sz="800">
                <a:solidFill>
                  <a:srgbClr val="C00000"/>
                </a:solidFill>
                <a:latin typeface="Arial"/>
                <a:cs typeface="Arial"/>
              </a:rPr>
              <a:t>[38]</a:t>
            </a:r>
            <a:r>
              <a:rPr lang="en-US" sz="800">
                <a:latin typeface="Arial"/>
                <a:cs typeface="Arial"/>
              </a:rPr>
              <a:t> Matteo Stefanini, Marcella Cornia, Lorenzo Baraldi, Silvia </a:t>
            </a:r>
            <a:r>
              <a:rPr lang="en-US" sz="800" err="1">
                <a:latin typeface="Arial"/>
                <a:cs typeface="Arial"/>
              </a:rPr>
              <a:t>Cascianelli</a:t>
            </a:r>
            <a:r>
              <a:rPr lang="en-US" sz="800">
                <a:latin typeface="Arial"/>
                <a:cs typeface="Arial"/>
              </a:rPr>
              <a:t>, Giuseppe </a:t>
            </a:r>
            <a:r>
              <a:rPr lang="en-US" sz="800" err="1">
                <a:latin typeface="Arial"/>
                <a:cs typeface="Arial"/>
              </a:rPr>
              <a:t>Fiameni</a:t>
            </a:r>
            <a:r>
              <a:rPr lang="en-US" sz="800">
                <a:latin typeface="Arial"/>
                <a:cs typeface="Arial"/>
              </a:rPr>
              <a:t>, and Rita Cucchiara. From Show to Tell: A Survey on Deep Learning-Based Image Captioning. IEEE Transactions on Pattern Analysis and Machine Intelligence, 45:539–559, 2021. </a:t>
            </a:r>
            <a:endParaRPr lang="en-US"/>
          </a:p>
        </p:txBody>
      </p:sp>
      <p:sp>
        <p:nvSpPr>
          <p:cNvPr id="15" name="Rectangle 14">
            <a:extLst>
              <a:ext uri="{FF2B5EF4-FFF2-40B4-BE49-F238E27FC236}">
                <a16:creationId xmlns:a16="http://schemas.microsoft.com/office/drawing/2014/main" id="{88248316-55DE-D210-E280-27E79BA200EB}"/>
              </a:ext>
            </a:extLst>
          </p:cNvPr>
          <p:cNvSpPr/>
          <p:nvPr/>
        </p:nvSpPr>
        <p:spPr>
          <a:xfrm>
            <a:off x="405700" y="1029119"/>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Image Captioning </a:t>
            </a:r>
            <a:r>
              <a:rPr lang="en-US" baseline="30000">
                <a:solidFill>
                  <a:srgbClr val="C00000"/>
                </a:solidFill>
              </a:rPr>
              <a:t>[38]</a:t>
            </a:r>
          </a:p>
        </p:txBody>
      </p:sp>
      <p:sp>
        <p:nvSpPr>
          <p:cNvPr id="16" name="TextBox 15">
            <a:extLst>
              <a:ext uri="{FF2B5EF4-FFF2-40B4-BE49-F238E27FC236}">
                <a16:creationId xmlns:a16="http://schemas.microsoft.com/office/drawing/2014/main" id="{F3DCE4CB-313C-AD44-924C-D867C69164CC}"/>
              </a:ext>
            </a:extLst>
          </p:cNvPr>
          <p:cNvSpPr txBox="1"/>
          <p:nvPr/>
        </p:nvSpPr>
        <p:spPr>
          <a:xfrm>
            <a:off x="2693376" y="1286189"/>
            <a:ext cx="64694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1"/>
            <a:r>
              <a:rPr lang="en-US" sz="2000">
                <a:latin typeface="Arial"/>
                <a:cs typeface="Arial"/>
              </a:rPr>
              <a:t>Describe an image using natural language</a:t>
            </a:r>
            <a:endParaRPr lang="en-US">
              <a:latin typeface="Arial"/>
              <a:cs typeface="Arial"/>
            </a:endParaRPr>
          </a:p>
        </p:txBody>
      </p:sp>
      <p:sp>
        <p:nvSpPr>
          <p:cNvPr id="17" name="Rectangle 16">
            <a:extLst>
              <a:ext uri="{FF2B5EF4-FFF2-40B4-BE49-F238E27FC236}">
                <a16:creationId xmlns:a16="http://schemas.microsoft.com/office/drawing/2014/main" id="{5138F66B-BB71-C293-55EF-D0E0BC39312E}"/>
              </a:ext>
            </a:extLst>
          </p:cNvPr>
          <p:cNvSpPr/>
          <p:nvPr/>
        </p:nvSpPr>
        <p:spPr>
          <a:xfrm>
            <a:off x="3269796" y="2594202"/>
            <a:ext cx="2269671" cy="636814"/>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Image Captioning model</a:t>
            </a:r>
          </a:p>
        </p:txBody>
      </p:sp>
      <p:pic>
        <p:nvPicPr>
          <p:cNvPr id="18" name="Picture 17" descr="A person riding a skateboard with a dog&#10;&#10;Description automatically generated">
            <a:extLst>
              <a:ext uri="{FF2B5EF4-FFF2-40B4-BE49-F238E27FC236}">
                <a16:creationId xmlns:a16="http://schemas.microsoft.com/office/drawing/2014/main" id="{02EB4E74-45BD-8583-A603-351D50B976AD}"/>
              </a:ext>
            </a:extLst>
          </p:cNvPr>
          <p:cNvPicPr>
            <a:picLocks noChangeAspect="1"/>
          </p:cNvPicPr>
          <p:nvPr/>
        </p:nvPicPr>
        <p:blipFill>
          <a:blip r:embed="rId4"/>
          <a:stretch>
            <a:fillRect/>
          </a:stretch>
        </p:blipFill>
        <p:spPr>
          <a:xfrm>
            <a:off x="587828" y="2181576"/>
            <a:ext cx="2241097" cy="1511052"/>
          </a:xfrm>
          <a:prstGeom prst="rect">
            <a:avLst/>
          </a:prstGeom>
        </p:spPr>
      </p:pic>
      <p:sp>
        <p:nvSpPr>
          <p:cNvPr id="19" name="Arrow: Left 18">
            <a:extLst>
              <a:ext uri="{FF2B5EF4-FFF2-40B4-BE49-F238E27FC236}">
                <a16:creationId xmlns:a16="http://schemas.microsoft.com/office/drawing/2014/main" id="{0194627E-E294-825C-3255-17D405819835}"/>
              </a:ext>
            </a:extLst>
          </p:cNvPr>
          <p:cNvSpPr/>
          <p:nvPr/>
        </p:nvSpPr>
        <p:spPr>
          <a:xfrm rot="10800000">
            <a:off x="2884033" y="2798308"/>
            <a:ext cx="318407" cy="228600"/>
          </a:xfrm>
          <a:prstGeom prst="leftArrow">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7EF5CEAC-4B49-5A9B-A4E1-A182098D7987}"/>
              </a:ext>
            </a:extLst>
          </p:cNvPr>
          <p:cNvSpPr/>
          <p:nvPr/>
        </p:nvSpPr>
        <p:spPr>
          <a:xfrm rot="10800000">
            <a:off x="5704793" y="2798307"/>
            <a:ext cx="318407" cy="228600"/>
          </a:xfrm>
          <a:prstGeom prst="leftArrow">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7F1770-E074-1D6D-DE1C-FF2EED2953F7}"/>
              </a:ext>
            </a:extLst>
          </p:cNvPr>
          <p:cNvSpPr txBox="1"/>
          <p:nvPr/>
        </p:nvSpPr>
        <p:spPr>
          <a:xfrm>
            <a:off x="6119132" y="2475819"/>
            <a:ext cx="24227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Arial"/>
              </a:rPr>
              <a:t>Caption:</a:t>
            </a:r>
            <a:r>
              <a:rPr lang="en-US">
                <a:latin typeface="Arial"/>
                <a:cs typeface="Arial"/>
              </a:rPr>
              <a:t> A man on a skateboard with a dog outside</a:t>
            </a:r>
            <a:r>
              <a:rPr lang="en-US">
                <a:solidFill>
                  <a:srgbClr val="000000"/>
                </a:solidFill>
                <a:latin typeface="Arial"/>
                <a:cs typeface="Arial"/>
              </a:rPr>
              <a:t> </a:t>
            </a:r>
            <a:r>
              <a:rPr lang="en-US" baseline="30000">
                <a:solidFill>
                  <a:srgbClr val="C00000"/>
                </a:solidFill>
                <a:latin typeface="Arial"/>
                <a:cs typeface="Arial"/>
              </a:rPr>
              <a:t>[a]</a:t>
            </a:r>
            <a:endParaRPr lang="en-US">
              <a:solidFill>
                <a:srgbClr val="C00000"/>
              </a:solidFill>
            </a:endParaRPr>
          </a:p>
        </p:txBody>
      </p:sp>
    </p:spTree>
    <p:extLst>
      <p:ext uri="{BB962C8B-B14F-4D97-AF65-F5344CB8AC3E}">
        <p14:creationId xmlns:p14="http://schemas.microsoft.com/office/powerpoint/2010/main" val="859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056"/>
            <a:ext cx="8370132" cy="835747"/>
          </a:xfrm>
        </p:spPr>
        <p:txBody>
          <a:bodyPr/>
          <a:lstStyle/>
          <a:p>
            <a:r>
              <a:rPr lang="en-US">
                <a:latin typeface="Verdana"/>
                <a:ea typeface="Verdana"/>
              </a:rPr>
              <a:t>2a) How does LBAR differ from AAC</a:t>
            </a:r>
            <a:endParaRPr lang="en-US">
              <a:ea typeface="Verdana"/>
            </a:endParaRPr>
          </a:p>
        </p:txBody>
      </p:sp>
      <p:sp>
        <p:nvSpPr>
          <p:cNvPr id="3" name="Content Placeholder 2"/>
          <p:cNvSpPr>
            <a:spLocks noGrp="1"/>
          </p:cNvSpPr>
          <p:nvPr>
            <p:ph idx="1"/>
          </p:nvPr>
        </p:nvSpPr>
        <p:spPr>
          <a:xfrm>
            <a:off x="457200" y="1063988"/>
            <a:ext cx="8229600" cy="2293015"/>
          </a:xfrm>
        </p:spPr>
        <p:txBody>
          <a:bodyPr/>
          <a:lstStyle/>
          <a:p>
            <a:pPr marL="342265" indent="-342265"/>
            <a:r>
              <a:rPr lang="en-US">
                <a:solidFill>
                  <a:srgbClr val="000000"/>
                </a:solidFill>
              </a:rPr>
              <a:t>LBAR </a:t>
            </a:r>
            <a:r>
              <a:rPr lang="en-US" sz="2800" baseline="30000">
                <a:solidFill>
                  <a:srgbClr val="C00000"/>
                </a:solidFill>
              </a:rPr>
              <a:t>[3]</a:t>
            </a:r>
            <a:r>
              <a:rPr lang="en-US">
                <a:solidFill>
                  <a:srgbClr val="000000"/>
                </a:solidFill>
              </a:rPr>
              <a:t> is not a generative task</a:t>
            </a:r>
            <a:br>
              <a:rPr lang="en-US">
                <a:ea typeface="+mn-lt"/>
              </a:rPr>
            </a:br>
            <a:endParaRPr lang="en-US">
              <a:solidFill>
                <a:srgbClr val="000000"/>
              </a:solidFill>
            </a:endParaRPr>
          </a:p>
          <a:p>
            <a:pPr marL="342265" indent="-342265"/>
            <a:r>
              <a:rPr lang="en-US">
                <a:solidFill>
                  <a:srgbClr val="000000"/>
                </a:solidFill>
              </a:rPr>
              <a:t>Training: Triplet Ranking loss</a:t>
            </a:r>
            <a:br>
              <a:rPr lang="en-US">
                <a:ea typeface="+mn-lt"/>
              </a:rPr>
            </a:br>
            <a:endParaRPr lang="en-US">
              <a:solidFill>
                <a:srgbClr val="000000"/>
              </a:solidFill>
            </a:endParaRPr>
          </a:p>
          <a:p>
            <a:pPr marL="342265" indent="-342265"/>
            <a:r>
              <a:rPr lang="en-US">
                <a:solidFill>
                  <a:schemeClr val="tx1"/>
                </a:solidFill>
              </a:rPr>
              <a:t>Evaluation: similarity metric</a:t>
            </a:r>
          </a:p>
          <a:p>
            <a:pPr marL="742315" lvl="1" indent="-285115"/>
            <a:endParaRPr lang="en-US"/>
          </a:p>
          <a:p>
            <a:pPr marL="742315" lvl="1" indent="-285115">
              <a:spcBef>
                <a:spcPts val="0"/>
              </a:spcBef>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p:txBody>
          <a:bodyPr/>
          <a:lstStyle/>
          <a:p>
            <a:pPr>
              <a:defRPr/>
            </a:pPr>
            <a:fld id="{68687031-3A6D-4125-8D93-FCFF1AEFD90E}" type="slidenum">
              <a:rPr lang="en-SG" dirty="0" smtClean="0"/>
              <a:pPr>
                <a:defRPr/>
              </a:pPr>
              <a:t>50</a:t>
            </a:fld>
            <a:endParaRPr lang="en-SG"/>
          </a:p>
        </p:txBody>
      </p:sp>
      <p:pic>
        <p:nvPicPr>
          <p:cNvPr id="7" name="Picture 6" descr="A diagram of a language based audio retrieval&#10;&#10;Description automatically generated">
            <a:extLst>
              <a:ext uri="{FF2B5EF4-FFF2-40B4-BE49-F238E27FC236}">
                <a16:creationId xmlns:a16="http://schemas.microsoft.com/office/drawing/2014/main" id="{958463C9-53A1-7B8E-FE7B-CFB4DF3806D4}"/>
              </a:ext>
            </a:extLst>
          </p:cNvPr>
          <p:cNvPicPr>
            <a:picLocks noChangeAspect="1"/>
          </p:cNvPicPr>
          <p:nvPr/>
        </p:nvPicPr>
        <p:blipFill>
          <a:blip r:embed="rId3"/>
          <a:stretch>
            <a:fillRect/>
          </a:stretch>
        </p:blipFill>
        <p:spPr>
          <a:xfrm>
            <a:off x="1303774" y="3360225"/>
            <a:ext cx="6084275" cy="2528218"/>
          </a:xfrm>
          <a:prstGeom prst="rect">
            <a:avLst/>
          </a:prstGeom>
        </p:spPr>
      </p:pic>
      <p:sp>
        <p:nvSpPr>
          <p:cNvPr id="5" name="TextBox 4">
            <a:extLst>
              <a:ext uri="{FF2B5EF4-FFF2-40B4-BE49-F238E27FC236}">
                <a16:creationId xmlns:a16="http://schemas.microsoft.com/office/drawing/2014/main" id="{DF83E04F-9FF0-B5E1-0691-989B1D1689A9}"/>
              </a:ext>
            </a:extLst>
          </p:cNvPr>
          <p:cNvSpPr txBox="1"/>
          <p:nvPr/>
        </p:nvSpPr>
        <p:spPr>
          <a:xfrm>
            <a:off x="1828800" y="6283234"/>
            <a:ext cx="59131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rPr>
              <a:t>[3]</a:t>
            </a:r>
            <a:r>
              <a:rPr lang="en-US" sz="800"/>
              <a:t> Xuenan Xu, Heinrich Dinkel, Mengyue Wu, and Kai Yu. Text-to-Audio Grounding: Building Correspondence Between Captions and Sound Events. In ICASSP 2021 - 2021 IEEE International Conference on Acoustics, Speech and Signal Processing (ICASSP), pages 606–610, 2021. doi: 10.1109/ ICASSP39728.2021.9414834.</a:t>
            </a:r>
            <a:endParaRPr lang="en-US"/>
          </a:p>
        </p:txBody>
      </p:sp>
    </p:spTree>
    <p:extLst>
      <p:ext uri="{BB962C8B-B14F-4D97-AF65-F5344CB8AC3E}">
        <p14:creationId xmlns:p14="http://schemas.microsoft.com/office/powerpoint/2010/main" val="1377152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2b) How are LBAR models trained?</a:t>
            </a:r>
          </a:p>
        </p:txBody>
      </p:sp>
      <p:sp>
        <p:nvSpPr>
          <p:cNvPr id="3" name="Content Placeholder 2"/>
          <p:cNvSpPr>
            <a:spLocks noGrp="1"/>
          </p:cNvSpPr>
          <p:nvPr>
            <p:ph idx="1"/>
          </p:nvPr>
        </p:nvSpPr>
        <p:spPr>
          <a:xfrm>
            <a:off x="457200" y="952386"/>
            <a:ext cx="8229600" cy="4725553"/>
          </a:xfrm>
        </p:spPr>
        <p:txBody>
          <a:bodyPr/>
          <a:lstStyle/>
          <a:p>
            <a:pPr marL="342265" indent="-342265"/>
            <a:r>
              <a:rPr lang="en-US" sz="2000" b="1"/>
              <a:t>Dual Encoder </a:t>
            </a:r>
            <a:r>
              <a:rPr lang="en-US" sz="2000"/>
              <a:t>architecture</a:t>
            </a:r>
            <a:endParaRPr lang="en-US" sz="2000">
              <a:solidFill>
                <a:srgbClr val="000099"/>
              </a:solidFill>
            </a:endParaRPr>
          </a:p>
          <a:p>
            <a:pPr marL="742315" lvl="1" indent="-285115"/>
            <a:r>
              <a:rPr lang="en-US" sz="1600" b="1"/>
              <a:t>Triplet Ranking Loss </a:t>
            </a:r>
            <a:r>
              <a:rPr lang="en-US" sz="1600"/>
              <a:t>to optimize the model</a:t>
            </a:r>
            <a:endParaRPr lang="en-US" sz="1600">
              <a:solidFill>
                <a:srgbClr val="000000"/>
              </a:solidFill>
            </a:endParaRPr>
          </a:p>
          <a:p>
            <a:pPr marL="742315" lvl="1" indent="-285115"/>
            <a:r>
              <a:rPr lang="en-US" sz="1600">
                <a:solidFill>
                  <a:srgbClr val="000000"/>
                </a:solidFill>
              </a:rPr>
              <a:t>Pretrained encoders are often used</a:t>
            </a:r>
          </a:p>
          <a:p>
            <a:pPr marL="1142365" lvl="2" indent="-227965"/>
            <a:r>
              <a:rPr lang="en-US" sz="1600"/>
              <a:t>Similar choices as those in AAC</a:t>
            </a:r>
          </a:p>
          <a:p>
            <a:pPr marL="742315" lvl="1" indent="-285115"/>
            <a:endParaRPr lang="en-US"/>
          </a:p>
          <a:p>
            <a:pPr marL="742315" lvl="1" indent="-285115">
              <a:spcBef>
                <a:spcPts val="0"/>
              </a:spcBef>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a:xfrm>
            <a:off x="6553200" y="6245225"/>
            <a:ext cx="2133600" cy="476250"/>
          </a:xfrm>
        </p:spPr>
        <p:txBody>
          <a:bodyPr/>
          <a:lstStyle/>
          <a:p>
            <a:pPr>
              <a:defRPr/>
            </a:pPr>
            <a:fld id="{68687031-3A6D-4125-8D93-FCFF1AEFD90E}" type="slidenum">
              <a:rPr lang="en-SG" smtClean="0"/>
              <a:pPr>
                <a:defRPr/>
              </a:pPr>
              <a:t>51</a:t>
            </a:fld>
            <a:endParaRPr lang="en-SG"/>
          </a:p>
        </p:txBody>
      </p:sp>
      <p:pic>
        <p:nvPicPr>
          <p:cNvPr id="6" name="Picture 6" descr="Diagram&#10;&#10;Description automatically generated">
            <a:extLst>
              <a:ext uri="{FF2B5EF4-FFF2-40B4-BE49-F238E27FC236}">
                <a16:creationId xmlns:a16="http://schemas.microsoft.com/office/drawing/2014/main" id="{F65A8CB1-295C-8750-DB94-B1F217E9FB4C}"/>
              </a:ext>
            </a:extLst>
          </p:cNvPr>
          <p:cNvPicPr>
            <a:picLocks noChangeAspect="1"/>
          </p:cNvPicPr>
          <p:nvPr/>
        </p:nvPicPr>
        <p:blipFill>
          <a:blip r:embed="rId3"/>
          <a:stretch>
            <a:fillRect/>
          </a:stretch>
        </p:blipFill>
        <p:spPr>
          <a:xfrm>
            <a:off x="1917133" y="2250792"/>
            <a:ext cx="3562206" cy="4517711"/>
          </a:xfrm>
          <a:prstGeom prst="rect">
            <a:avLst/>
          </a:prstGeom>
        </p:spPr>
      </p:pic>
      <p:sp>
        <p:nvSpPr>
          <p:cNvPr id="9" name="TextBox 8">
            <a:extLst>
              <a:ext uri="{FF2B5EF4-FFF2-40B4-BE49-F238E27FC236}">
                <a16:creationId xmlns:a16="http://schemas.microsoft.com/office/drawing/2014/main" id="{EBF4874A-2B7A-CC1E-B742-234AA0F869D0}"/>
              </a:ext>
            </a:extLst>
          </p:cNvPr>
          <p:cNvSpPr txBox="1"/>
          <p:nvPr/>
        </p:nvSpPr>
        <p:spPr>
          <a:xfrm>
            <a:off x="5749017" y="5120640"/>
            <a:ext cx="284770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rPr>
              <a:t>[3]</a:t>
            </a:r>
            <a:r>
              <a:rPr lang="en-US" sz="800"/>
              <a:t> Xuenan Xu, Heinrich Dinkel, Mengyue Wu, and Kai Yu. Text-to-Audio Grounding: Building Correspondence Between Captions and Sound Events. In ICASSP 2021 - 2021 IEEE International Conference on Acoustics, Speech and Signal Processing (ICASSP), pages 606–610, 2021. doi: 10.1109/ ICASSP39728.2021.9414834.​</a:t>
            </a:r>
            <a:endParaRPr lang="en-US"/>
          </a:p>
        </p:txBody>
      </p:sp>
      <p:pic>
        <p:nvPicPr>
          <p:cNvPr id="7" name="Picture 6" descr="A diagram of audio encoders&#10;&#10;Description automatically generated">
            <a:extLst>
              <a:ext uri="{FF2B5EF4-FFF2-40B4-BE49-F238E27FC236}">
                <a16:creationId xmlns:a16="http://schemas.microsoft.com/office/drawing/2014/main" id="{D5379EB1-DDDD-D022-D176-BB2FFB394EEC}"/>
              </a:ext>
            </a:extLst>
          </p:cNvPr>
          <p:cNvPicPr>
            <a:picLocks noChangeAspect="1"/>
          </p:cNvPicPr>
          <p:nvPr/>
        </p:nvPicPr>
        <p:blipFill>
          <a:blip r:embed="rId4"/>
          <a:stretch>
            <a:fillRect/>
          </a:stretch>
        </p:blipFill>
        <p:spPr>
          <a:xfrm>
            <a:off x="6689555" y="1090530"/>
            <a:ext cx="2227215" cy="1917712"/>
          </a:xfrm>
          <a:prstGeom prst="rect">
            <a:avLst/>
          </a:prstGeom>
        </p:spPr>
      </p:pic>
      <p:pic>
        <p:nvPicPr>
          <p:cNvPr id="10" name="Picture 9" descr="A diagram of text and decoders&#10;&#10;Description automatically generated">
            <a:extLst>
              <a:ext uri="{FF2B5EF4-FFF2-40B4-BE49-F238E27FC236}">
                <a16:creationId xmlns:a16="http://schemas.microsoft.com/office/drawing/2014/main" id="{64AA79A0-FEC4-09FD-1679-9A936EA05631}"/>
              </a:ext>
            </a:extLst>
          </p:cNvPr>
          <p:cNvPicPr>
            <a:picLocks noChangeAspect="1"/>
          </p:cNvPicPr>
          <p:nvPr/>
        </p:nvPicPr>
        <p:blipFill>
          <a:blip r:embed="rId5"/>
          <a:stretch>
            <a:fillRect/>
          </a:stretch>
        </p:blipFill>
        <p:spPr>
          <a:xfrm>
            <a:off x="6341296" y="3056725"/>
            <a:ext cx="2729404" cy="1659061"/>
          </a:xfrm>
          <a:prstGeom prst="rect">
            <a:avLst/>
          </a:prstGeom>
        </p:spPr>
      </p:pic>
    </p:spTree>
    <p:extLst>
      <p:ext uri="{BB962C8B-B14F-4D97-AF65-F5344CB8AC3E}">
        <p14:creationId xmlns:p14="http://schemas.microsoft.com/office/powerpoint/2010/main" val="343497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2b) What information should LBAR models have?</a:t>
            </a:r>
          </a:p>
        </p:txBody>
      </p:sp>
      <p:sp>
        <p:nvSpPr>
          <p:cNvPr id="3" name="Content Placeholder 2"/>
          <p:cNvSpPr>
            <a:spLocks noGrp="1"/>
          </p:cNvSpPr>
          <p:nvPr>
            <p:ph idx="1"/>
          </p:nvPr>
        </p:nvSpPr>
        <p:spPr/>
        <p:txBody>
          <a:bodyPr/>
          <a:lstStyle/>
          <a:p>
            <a:pPr marL="342265" indent="-342265"/>
            <a:r>
              <a:rPr lang="en-US"/>
              <a:t>Robust natural language understanding</a:t>
            </a:r>
          </a:p>
          <a:p>
            <a:pPr marL="342265" indent="-342265"/>
            <a:r>
              <a:rPr lang="en-US"/>
              <a:t>Ability to match textual information to acoustic information</a:t>
            </a:r>
          </a:p>
          <a:p>
            <a:pPr marL="742315" lvl="1" indent="-285115"/>
            <a:endParaRPr lang="en-US"/>
          </a:p>
          <a:p>
            <a:pPr marL="742315" lvl="1" indent="-285115">
              <a:spcBef>
                <a:spcPts val="0"/>
              </a:spcBef>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a:xfrm>
            <a:off x="6553200" y="6245225"/>
            <a:ext cx="2133600" cy="476250"/>
          </a:xfrm>
        </p:spPr>
        <p:txBody>
          <a:bodyPr/>
          <a:lstStyle/>
          <a:p>
            <a:pPr>
              <a:defRPr/>
            </a:pPr>
            <a:fld id="{68687031-3A6D-4125-8D93-FCFF1AEFD90E}" type="slidenum">
              <a:rPr lang="en-SG" dirty="0" smtClean="0"/>
              <a:pPr>
                <a:defRPr/>
              </a:pPr>
              <a:t>52</a:t>
            </a:fld>
            <a:endParaRPr lang="en-SG"/>
          </a:p>
        </p:txBody>
      </p:sp>
      <p:pic>
        <p:nvPicPr>
          <p:cNvPr id="6" name="Picture 5" descr="A diagram of a language based audio retrieval&#10;&#10;Description automatically generated">
            <a:extLst>
              <a:ext uri="{FF2B5EF4-FFF2-40B4-BE49-F238E27FC236}">
                <a16:creationId xmlns:a16="http://schemas.microsoft.com/office/drawing/2014/main" id="{A099A3F5-02A9-C450-5D64-CAC1720E94E3}"/>
              </a:ext>
            </a:extLst>
          </p:cNvPr>
          <p:cNvPicPr>
            <a:picLocks noChangeAspect="1"/>
          </p:cNvPicPr>
          <p:nvPr/>
        </p:nvPicPr>
        <p:blipFill>
          <a:blip r:embed="rId3"/>
          <a:stretch>
            <a:fillRect/>
          </a:stretch>
        </p:blipFill>
        <p:spPr>
          <a:xfrm>
            <a:off x="697063" y="2731846"/>
            <a:ext cx="7471041" cy="3113260"/>
          </a:xfrm>
          <a:prstGeom prst="rect">
            <a:avLst/>
          </a:prstGeom>
        </p:spPr>
      </p:pic>
    </p:spTree>
    <p:extLst>
      <p:ext uri="{BB962C8B-B14F-4D97-AF65-F5344CB8AC3E}">
        <p14:creationId xmlns:p14="http://schemas.microsoft.com/office/powerpoint/2010/main" val="3764333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2c) Which datasets are used for audio retrieval?</a:t>
            </a:r>
            <a:endParaRPr lang="en-US"/>
          </a:p>
        </p:txBody>
      </p:sp>
      <p:sp>
        <p:nvSpPr>
          <p:cNvPr id="3" name="Content Placeholder 2"/>
          <p:cNvSpPr>
            <a:spLocks noGrp="1"/>
          </p:cNvSpPr>
          <p:nvPr>
            <p:ph idx="1"/>
          </p:nvPr>
        </p:nvSpPr>
        <p:spPr/>
        <p:txBody>
          <a:bodyPr/>
          <a:lstStyle/>
          <a:p>
            <a:pPr marL="342265" indent="-342265"/>
            <a:r>
              <a:rPr lang="en-US">
                <a:solidFill>
                  <a:schemeClr val="tx1"/>
                </a:solidFill>
              </a:rPr>
              <a:t>Datasets with audio-caption pairing</a:t>
            </a:r>
          </a:p>
          <a:p>
            <a:pPr marL="342265" indent="-342265"/>
            <a:r>
              <a:rPr lang="en-US">
                <a:solidFill>
                  <a:schemeClr val="tx1"/>
                </a:solidFill>
              </a:rPr>
              <a:t>Most work focus on the </a:t>
            </a:r>
            <a:r>
              <a:rPr lang="en-US" b="1">
                <a:solidFill>
                  <a:schemeClr val="tx1"/>
                </a:solidFill>
              </a:rPr>
              <a:t>Clotho Dataset</a:t>
            </a:r>
          </a:p>
          <a:p>
            <a:pPr marL="342265" indent="-342265"/>
            <a:r>
              <a:rPr lang="en-US">
                <a:solidFill>
                  <a:schemeClr val="tx1"/>
                </a:solidFill>
              </a:rPr>
              <a:t>Some work on Audio Grounding Dataset (subset of </a:t>
            </a:r>
            <a:r>
              <a:rPr lang="en-US" err="1">
                <a:solidFill>
                  <a:schemeClr val="tx1"/>
                </a:solidFill>
              </a:rPr>
              <a:t>Audioset</a:t>
            </a:r>
            <a:r>
              <a:rPr lang="en-US">
                <a:solidFill>
                  <a:schemeClr val="tx1"/>
                </a:solidFill>
              </a:rPr>
              <a:t>)</a:t>
            </a:r>
          </a:p>
          <a:p>
            <a:pPr marL="457200" lvl="1" indent="0">
              <a:spcBef>
                <a:spcPts val="0"/>
              </a:spcBef>
              <a:buNone/>
            </a:pPr>
            <a:endParaRPr lang="en-US"/>
          </a:p>
          <a:p>
            <a:pPr marL="456565" lvl="1" indent="0">
              <a:spcBef>
                <a:spcPts val="0"/>
              </a:spcBef>
              <a:buNone/>
            </a:pPr>
            <a:endParaRPr lang="en-US"/>
          </a:p>
        </p:txBody>
      </p:sp>
      <p:sp>
        <p:nvSpPr>
          <p:cNvPr id="4" name="Slide Number Placeholder 3"/>
          <p:cNvSpPr>
            <a:spLocks noGrp="1"/>
          </p:cNvSpPr>
          <p:nvPr>
            <p:ph type="sldNum" sz="quarter" idx="10"/>
          </p:nvPr>
        </p:nvSpPr>
        <p:spPr>
          <a:xfrm>
            <a:off x="6553200" y="6245225"/>
            <a:ext cx="2133600" cy="476250"/>
          </a:xfrm>
        </p:spPr>
        <p:txBody>
          <a:bodyPr/>
          <a:lstStyle/>
          <a:p>
            <a:pPr>
              <a:defRPr/>
            </a:pPr>
            <a:fld id="{68687031-3A6D-4125-8D93-FCFF1AEFD90E}" type="slidenum">
              <a:rPr lang="en-SG" smtClean="0"/>
              <a:pPr>
                <a:defRPr/>
              </a:pPr>
              <a:t>53</a:t>
            </a:fld>
            <a:endParaRPr lang="en-SG"/>
          </a:p>
        </p:txBody>
      </p:sp>
      <p:graphicFrame>
        <p:nvGraphicFramePr>
          <p:cNvPr id="7" name="Table 7">
            <a:extLst>
              <a:ext uri="{FF2B5EF4-FFF2-40B4-BE49-F238E27FC236}">
                <a16:creationId xmlns:a16="http://schemas.microsoft.com/office/drawing/2014/main" id="{261E1AC6-8F3C-B62C-FBFE-575D88297181}"/>
              </a:ext>
            </a:extLst>
          </p:cNvPr>
          <p:cNvGraphicFramePr>
            <a:graphicFrameLocks noGrp="1"/>
          </p:cNvGraphicFramePr>
          <p:nvPr/>
        </p:nvGraphicFramePr>
        <p:xfrm>
          <a:off x="1610138" y="3349486"/>
          <a:ext cx="5935752" cy="1748948"/>
        </p:xfrm>
        <a:graphic>
          <a:graphicData uri="http://schemas.openxmlformats.org/drawingml/2006/table">
            <a:tbl>
              <a:tblPr firstRow="1" bandRow="1">
                <a:tableStyleId>{5C22544A-7EE6-4342-B048-85BDC9FD1C3A}</a:tableStyleId>
              </a:tblPr>
              <a:tblGrid>
                <a:gridCol w="1978584">
                  <a:extLst>
                    <a:ext uri="{9D8B030D-6E8A-4147-A177-3AD203B41FA5}">
                      <a16:colId xmlns:a16="http://schemas.microsoft.com/office/drawing/2014/main" val="4212065103"/>
                    </a:ext>
                  </a:extLst>
                </a:gridCol>
                <a:gridCol w="1978584">
                  <a:extLst>
                    <a:ext uri="{9D8B030D-6E8A-4147-A177-3AD203B41FA5}">
                      <a16:colId xmlns:a16="http://schemas.microsoft.com/office/drawing/2014/main" val="4238975560"/>
                    </a:ext>
                  </a:extLst>
                </a:gridCol>
                <a:gridCol w="1978584">
                  <a:extLst>
                    <a:ext uri="{9D8B030D-6E8A-4147-A177-3AD203B41FA5}">
                      <a16:colId xmlns:a16="http://schemas.microsoft.com/office/drawing/2014/main" val="3136297786"/>
                    </a:ext>
                  </a:extLst>
                </a:gridCol>
              </a:tblGrid>
              <a:tr h="733010">
                <a:tc>
                  <a:txBody>
                    <a:bodyPr/>
                    <a:lstStyle/>
                    <a:p>
                      <a:pPr lvl="0">
                        <a:buNone/>
                      </a:pPr>
                      <a:r>
                        <a:rPr lang="en-US"/>
                        <a:t>Dataset</a:t>
                      </a:r>
                    </a:p>
                  </a:txBody>
                  <a:tcPr/>
                </a:tc>
                <a:tc>
                  <a:txBody>
                    <a:bodyPr/>
                    <a:lstStyle/>
                    <a:p>
                      <a:r>
                        <a:rPr lang="en-US"/>
                        <a:t>Number of Samples</a:t>
                      </a:r>
                    </a:p>
                  </a:txBody>
                  <a:tcPr/>
                </a:tc>
                <a:tc>
                  <a:txBody>
                    <a:bodyPr/>
                    <a:lstStyle/>
                    <a:p>
                      <a:r>
                        <a:rPr lang="en-US"/>
                        <a:t>Audio length (s)</a:t>
                      </a:r>
                    </a:p>
                  </a:txBody>
                  <a:tcPr/>
                </a:tc>
                <a:extLst>
                  <a:ext uri="{0D108BD9-81ED-4DB2-BD59-A6C34878D82A}">
                    <a16:rowId xmlns:a16="http://schemas.microsoft.com/office/drawing/2014/main" val="2007601576"/>
                  </a:ext>
                </a:extLst>
              </a:tr>
              <a:tr h="507969">
                <a:tc>
                  <a:txBody>
                    <a:bodyPr/>
                    <a:lstStyle/>
                    <a:p>
                      <a:r>
                        <a:rPr lang="en-US" b="1"/>
                        <a:t>Clotho Dataset</a:t>
                      </a:r>
                    </a:p>
                  </a:txBody>
                  <a:tcPr/>
                </a:tc>
                <a:tc>
                  <a:txBody>
                    <a:bodyPr/>
                    <a:lstStyle/>
                    <a:p>
                      <a:r>
                        <a:rPr lang="en-US"/>
                        <a:t>4981</a:t>
                      </a:r>
                    </a:p>
                  </a:txBody>
                  <a:tcPr/>
                </a:tc>
                <a:tc>
                  <a:txBody>
                    <a:bodyPr/>
                    <a:lstStyle/>
                    <a:p>
                      <a:r>
                        <a:rPr lang="en-US"/>
                        <a:t>15-30</a:t>
                      </a:r>
                    </a:p>
                  </a:txBody>
                  <a:tcPr/>
                </a:tc>
                <a:extLst>
                  <a:ext uri="{0D108BD9-81ED-4DB2-BD59-A6C34878D82A}">
                    <a16:rowId xmlns:a16="http://schemas.microsoft.com/office/drawing/2014/main" val="3596470037"/>
                  </a:ext>
                </a:extLst>
              </a:tr>
              <a:tr h="507969">
                <a:tc>
                  <a:txBody>
                    <a:bodyPr/>
                    <a:lstStyle/>
                    <a:p>
                      <a:r>
                        <a:rPr lang="en-US"/>
                        <a:t>Audio Grounding</a:t>
                      </a:r>
                      <a:endParaRPr lang="en-US" err="1"/>
                    </a:p>
                  </a:txBody>
                  <a:tcPr/>
                </a:tc>
                <a:tc>
                  <a:txBody>
                    <a:bodyPr/>
                    <a:lstStyle/>
                    <a:p>
                      <a:r>
                        <a:rPr lang="en-US"/>
                        <a:t>4590</a:t>
                      </a:r>
                    </a:p>
                  </a:txBody>
                  <a:tcPr/>
                </a:tc>
                <a:tc>
                  <a:txBody>
                    <a:bodyPr/>
                    <a:lstStyle/>
                    <a:p>
                      <a:r>
                        <a:rPr lang="en-US"/>
                        <a:t>&lt;10</a:t>
                      </a:r>
                    </a:p>
                  </a:txBody>
                  <a:tcPr/>
                </a:tc>
                <a:extLst>
                  <a:ext uri="{0D108BD9-81ED-4DB2-BD59-A6C34878D82A}">
                    <a16:rowId xmlns:a16="http://schemas.microsoft.com/office/drawing/2014/main" val="1630204848"/>
                  </a:ext>
                </a:extLst>
              </a:tr>
            </a:tbl>
          </a:graphicData>
        </a:graphic>
      </p:graphicFrame>
    </p:spTree>
    <p:extLst>
      <p:ext uri="{BB962C8B-B14F-4D97-AF65-F5344CB8AC3E}">
        <p14:creationId xmlns:p14="http://schemas.microsoft.com/office/powerpoint/2010/main" val="3348770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a typeface="+mj-lt"/>
                <a:cs typeface="+mj-lt"/>
              </a:rPr>
              <a:t>2d) How is evaluation of LBAR models done?</a:t>
            </a:r>
            <a:endParaRPr lang="en-US"/>
          </a:p>
        </p:txBody>
      </p:sp>
      <p:sp>
        <p:nvSpPr>
          <p:cNvPr id="3" name="Content Placeholder 2"/>
          <p:cNvSpPr>
            <a:spLocks noGrp="1"/>
          </p:cNvSpPr>
          <p:nvPr>
            <p:ph idx="1"/>
          </p:nvPr>
        </p:nvSpPr>
        <p:spPr>
          <a:xfrm>
            <a:off x="457200" y="1718699"/>
            <a:ext cx="8229600" cy="4259686"/>
          </a:xfrm>
        </p:spPr>
        <p:txBody>
          <a:bodyPr/>
          <a:lstStyle/>
          <a:p>
            <a:pPr marL="457200" lvl="1" indent="0">
              <a:buNone/>
            </a:pPr>
            <a:r>
              <a:rPr lang="en-US" sz="2400" b="1"/>
              <a:t>Recall@1, 5,10</a:t>
            </a:r>
          </a:p>
          <a:p>
            <a:pPr marL="742315" lvl="1" indent="-285115"/>
            <a:endParaRPr lang="en-US" sz="2400" b="1"/>
          </a:p>
          <a:p>
            <a:pPr marL="457200" lvl="1" indent="0">
              <a:buNone/>
            </a:pPr>
            <a:endParaRPr lang="en-US" sz="2400" b="1"/>
          </a:p>
          <a:p>
            <a:pPr marL="742315" lvl="1" indent="-285115"/>
            <a:endParaRPr lang="en-US" sz="2400" b="1"/>
          </a:p>
          <a:p>
            <a:pPr marL="742315" lvl="1" indent="-285115"/>
            <a:endParaRPr lang="en-US" sz="2400" b="1"/>
          </a:p>
          <a:p>
            <a:pPr marL="457200" lvl="1" indent="0">
              <a:buNone/>
            </a:pPr>
            <a:r>
              <a:rPr lang="en-US" sz="2400" b="1"/>
              <a:t>mean Average Precision (</a:t>
            </a:r>
            <a:r>
              <a:rPr lang="en-US" sz="2400" b="1" err="1"/>
              <a:t>mAP</a:t>
            </a:r>
            <a:r>
              <a:rPr lang="en-US" sz="2400" b="1"/>
              <a:t>) @10</a:t>
            </a:r>
          </a:p>
          <a:p>
            <a:pPr marL="742315" lvl="1" indent="-285115"/>
            <a:endParaRPr lang="en-US" sz="2400" b="1"/>
          </a:p>
          <a:p>
            <a:pPr marL="742315" lvl="1" indent="-285115">
              <a:spcBef>
                <a:spcPts val="0"/>
              </a:spcBef>
            </a:pPr>
            <a:endParaRPr lang="en-US" sz="2400" b="1"/>
          </a:p>
          <a:p>
            <a:pPr marL="456565" lvl="1" indent="0">
              <a:spcBef>
                <a:spcPts val="0"/>
              </a:spcBef>
              <a:buNone/>
            </a:pPr>
            <a:endParaRPr lang="en-US" sz="2400" b="1"/>
          </a:p>
        </p:txBody>
      </p:sp>
      <p:sp>
        <p:nvSpPr>
          <p:cNvPr id="4" name="Slide Number Placeholder 3"/>
          <p:cNvSpPr>
            <a:spLocks noGrp="1"/>
          </p:cNvSpPr>
          <p:nvPr>
            <p:ph type="sldNum" sz="quarter" idx="10"/>
          </p:nvPr>
        </p:nvSpPr>
        <p:spPr>
          <a:xfrm>
            <a:off x="6553200" y="6245225"/>
            <a:ext cx="2133600" cy="476250"/>
          </a:xfrm>
        </p:spPr>
        <p:txBody>
          <a:bodyPr/>
          <a:lstStyle/>
          <a:p>
            <a:pPr>
              <a:defRPr/>
            </a:pPr>
            <a:fld id="{68687031-3A6D-4125-8D93-FCFF1AEFD90E}" type="slidenum">
              <a:rPr lang="en-SG" smtClean="0"/>
              <a:pPr>
                <a:defRPr/>
              </a:pPr>
              <a:t>54</a:t>
            </a:fld>
            <a:endParaRPr lang="en-SG"/>
          </a:p>
        </p:txBody>
      </p:sp>
      <p:pic>
        <p:nvPicPr>
          <p:cNvPr id="6" name="Picture 6" descr="Text, letter&#10;&#10;Description automatically generated">
            <a:extLst>
              <a:ext uri="{FF2B5EF4-FFF2-40B4-BE49-F238E27FC236}">
                <a16:creationId xmlns:a16="http://schemas.microsoft.com/office/drawing/2014/main" id="{7D0932A1-AE71-ACAB-7EC3-C9FC3FEBF11F}"/>
              </a:ext>
            </a:extLst>
          </p:cNvPr>
          <p:cNvPicPr>
            <a:picLocks noChangeAspect="1"/>
          </p:cNvPicPr>
          <p:nvPr/>
        </p:nvPicPr>
        <p:blipFill>
          <a:blip r:embed="rId3"/>
          <a:stretch>
            <a:fillRect/>
          </a:stretch>
        </p:blipFill>
        <p:spPr>
          <a:xfrm>
            <a:off x="198783" y="2091705"/>
            <a:ext cx="8835886" cy="1143964"/>
          </a:xfrm>
          <a:prstGeom prst="rect">
            <a:avLst/>
          </a:prstGeom>
        </p:spPr>
      </p:pic>
      <p:pic>
        <p:nvPicPr>
          <p:cNvPr id="7" name="Picture 7" descr="Text&#10;&#10;Description automatically generated">
            <a:extLst>
              <a:ext uri="{FF2B5EF4-FFF2-40B4-BE49-F238E27FC236}">
                <a16:creationId xmlns:a16="http://schemas.microsoft.com/office/drawing/2014/main" id="{3FB192F5-179E-CF09-8EBE-A296A1E6E2C6}"/>
              </a:ext>
            </a:extLst>
          </p:cNvPr>
          <p:cNvPicPr>
            <a:picLocks noChangeAspect="1"/>
          </p:cNvPicPr>
          <p:nvPr/>
        </p:nvPicPr>
        <p:blipFill>
          <a:blip r:embed="rId4"/>
          <a:stretch>
            <a:fillRect/>
          </a:stretch>
        </p:blipFill>
        <p:spPr>
          <a:xfrm>
            <a:off x="1760027" y="4506223"/>
            <a:ext cx="4919869" cy="1469003"/>
          </a:xfrm>
          <a:prstGeom prst="rect">
            <a:avLst/>
          </a:prstGeom>
        </p:spPr>
      </p:pic>
    </p:spTree>
    <p:extLst>
      <p:ext uri="{BB962C8B-B14F-4D97-AF65-F5344CB8AC3E}">
        <p14:creationId xmlns:p14="http://schemas.microsoft.com/office/powerpoint/2010/main" val="3127932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5565DE-C507-13AC-A378-D54295E94BFB}"/>
              </a:ext>
            </a:extLst>
          </p:cNvPr>
          <p:cNvSpPr/>
          <p:nvPr/>
        </p:nvSpPr>
        <p:spPr>
          <a:xfrm>
            <a:off x="459685" y="1248042"/>
            <a:ext cx="7276012" cy="3820528"/>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458765" y="1331599"/>
            <a:ext cx="8229600" cy="4725553"/>
          </a:xfrm>
        </p:spPr>
        <p:txBody>
          <a:bodyPr/>
          <a:lstStyle/>
          <a:p>
            <a:pPr marL="0" indent="0">
              <a:buNone/>
            </a:pPr>
            <a:r>
              <a:rPr lang="en-US" sz="2000" b="1" u="sng"/>
              <a:t>1. Automated Audio Captioning (AAC)</a:t>
            </a:r>
            <a:endParaRPr lang="en-US" sz="2000"/>
          </a:p>
          <a:p>
            <a:pPr marL="342900" indent="-342900">
              <a:buAutoNum type="alphaLcParenR"/>
            </a:pPr>
            <a:r>
              <a:rPr lang="en-US" sz="1400">
                <a:solidFill>
                  <a:schemeClr val="tx1"/>
                </a:solidFill>
              </a:rPr>
              <a:t>What is AAC?</a:t>
            </a:r>
          </a:p>
          <a:p>
            <a:pPr marL="342900" indent="-342900">
              <a:buAutoNum type="alphaLcParenR"/>
            </a:pPr>
            <a:r>
              <a:rPr lang="en-US" sz="1400">
                <a:solidFill>
                  <a:schemeClr val="tx1"/>
                </a:solidFill>
              </a:rPr>
              <a:t>How are AAC models trained?</a:t>
            </a:r>
          </a:p>
          <a:p>
            <a:pPr marL="342900" indent="-342900">
              <a:buAutoNum type="alphaLcParenR"/>
            </a:pPr>
            <a:r>
              <a:rPr lang="en-US" sz="1400">
                <a:solidFill>
                  <a:srgbClr val="000000"/>
                </a:solidFill>
              </a:rPr>
              <a:t>Which datasets, encoders, and decoders are used for AAC?</a:t>
            </a:r>
          </a:p>
          <a:p>
            <a:pPr marL="342900" indent="-342900">
              <a:buAutoNum type="alphaLcParenR"/>
            </a:pPr>
            <a:r>
              <a:rPr lang="en-US" sz="1400">
                <a:solidFill>
                  <a:srgbClr val="000000"/>
                </a:solidFill>
              </a:rPr>
              <a:t>How are AAC models</a:t>
            </a:r>
            <a:r>
              <a:rPr lang="en-US" sz="1400">
                <a:solidFill>
                  <a:schemeClr val="tx1"/>
                </a:solidFill>
              </a:rPr>
              <a:t> evaluated?</a:t>
            </a:r>
          </a:p>
          <a:p>
            <a:pPr marL="0" indent="0">
              <a:buNone/>
            </a:pPr>
            <a:r>
              <a:rPr lang="en-US" sz="1800" b="1">
                <a:solidFill>
                  <a:srgbClr val="000000"/>
                </a:solidFill>
              </a:rPr>
              <a:t>C1: Reconstruction Latent Space Similarity Regularization for AAC</a:t>
            </a:r>
            <a:endParaRPr lang="en-US" sz="1800">
              <a:solidFill>
                <a:srgbClr val="000000"/>
              </a:solidFill>
            </a:endParaRPr>
          </a:p>
          <a:p>
            <a:pPr marL="0" indent="0">
              <a:buNone/>
            </a:pPr>
            <a:r>
              <a:rPr lang="en-US" sz="1800" b="1">
                <a:solidFill>
                  <a:srgbClr val="000000"/>
                </a:solidFill>
              </a:rPr>
              <a:t>C2: Epochal Difficult Captions for AAC</a:t>
            </a:r>
            <a:br>
              <a:rPr lang="en-US" sz="1800" b="1">
                <a:solidFill>
                  <a:srgbClr val="000000"/>
                </a:solidFill>
              </a:rPr>
            </a:br>
            <a:endParaRPr lang="en-US" sz="1800"/>
          </a:p>
          <a:p>
            <a:pPr marL="0" indent="0">
              <a:buNone/>
            </a:pPr>
            <a:r>
              <a:rPr lang="en-US" sz="2000" b="1" i="1" u="sng"/>
              <a:t>2. Language Based Audio Retrieval (LBAR)</a:t>
            </a:r>
            <a:endParaRPr lang="en-US" sz="2000"/>
          </a:p>
          <a:p>
            <a:pPr marL="342900" indent="-342900">
              <a:buAutoNum type="alphaLcParenR"/>
            </a:pPr>
            <a:r>
              <a:rPr lang="en-US" sz="1400">
                <a:solidFill>
                  <a:schemeClr val="tx1"/>
                </a:solidFill>
              </a:rPr>
              <a:t>What is LBAR?</a:t>
            </a:r>
          </a:p>
          <a:p>
            <a:pPr marL="342265" indent="-342265">
              <a:buAutoNum type="alphaLcParenR"/>
            </a:pPr>
            <a:r>
              <a:rPr lang="en-US" sz="1400">
                <a:solidFill>
                  <a:schemeClr val="tx1"/>
                </a:solidFill>
              </a:rPr>
              <a:t>How are LBAR models trained?</a:t>
            </a:r>
          </a:p>
          <a:p>
            <a:pPr marL="342265" indent="-342265">
              <a:buAutoNum type="alphaLcParenR"/>
            </a:pPr>
            <a:r>
              <a:rPr lang="en-US" sz="1400">
                <a:solidFill>
                  <a:schemeClr val="tx1"/>
                </a:solidFill>
              </a:rPr>
              <a:t>What datasets are used for LBAR?</a:t>
            </a:r>
          </a:p>
          <a:p>
            <a:pPr marL="342265" indent="-342265">
              <a:buAutoNum type="alphaLcParenR"/>
            </a:pPr>
            <a:r>
              <a:rPr lang="en-US" sz="1400">
                <a:solidFill>
                  <a:schemeClr val="tx1"/>
                </a:solidFill>
              </a:rPr>
              <a:t>How are LBAR models evaluated?</a:t>
            </a:r>
          </a:p>
          <a:p>
            <a:pPr marL="0" indent="0">
              <a:buNone/>
            </a:pPr>
            <a:r>
              <a:rPr lang="en-US" sz="1800" b="1">
                <a:solidFill>
                  <a:srgbClr val="000000"/>
                </a:solidFill>
              </a:rPr>
              <a:t>C3: Converging Tied Layers for LBAR</a:t>
            </a:r>
            <a:endParaRPr lang="en-US" sz="1800">
              <a:solidFill>
                <a:srgbClr val="000000"/>
              </a:solidFill>
            </a:endParaRPr>
          </a:p>
          <a:p>
            <a:pPr marL="0" indent="0">
              <a:buNone/>
            </a:pPr>
            <a:endParaRPr lang="en-US" sz="1600"/>
          </a:p>
          <a:p>
            <a:pPr marL="0" indent="0">
              <a:buNone/>
            </a:pPr>
            <a:r>
              <a:rPr lang="en-US" sz="2000" b="1"/>
              <a:t>Conclusions &amp; Future Work</a:t>
            </a:r>
          </a:p>
          <a:p>
            <a:pPr marL="0" indent="0">
              <a:buNone/>
            </a:pPr>
            <a:endParaRPr lang="en-US" sz="2000" u="sng"/>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55</a:t>
            </a:fld>
            <a:endParaRPr lang="en-SG"/>
          </a:p>
        </p:txBody>
      </p:sp>
      <p:sp>
        <p:nvSpPr>
          <p:cNvPr id="5" name="Rectangle 4">
            <a:extLst>
              <a:ext uri="{FF2B5EF4-FFF2-40B4-BE49-F238E27FC236}">
                <a16:creationId xmlns:a16="http://schemas.microsoft.com/office/drawing/2014/main" id="{6EE72E7C-64CE-1D62-C4EC-C4EE1808BBB8}"/>
              </a:ext>
            </a:extLst>
          </p:cNvPr>
          <p:cNvSpPr/>
          <p:nvPr/>
        </p:nvSpPr>
        <p:spPr>
          <a:xfrm>
            <a:off x="462306" y="5427140"/>
            <a:ext cx="7280411" cy="81063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572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620"/>
            <a:ext cx="8483600" cy="835747"/>
          </a:xfrm>
        </p:spPr>
        <p:txBody>
          <a:bodyPr/>
          <a:lstStyle/>
          <a:p>
            <a:r>
              <a:rPr lang="en-US"/>
              <a:t>C3: </a:t>
            </a:r>
            <a:r>
              <a:rPr lang="en-US">
                <a:latin typeface="Verdana"/>
                <a:ea typeface="Verdana"/>
              </a:rPr>
              <a:t>Converging Tied Layers for Language based Audio Retrieval</a:t>
            </a:r>
            <a:endParaRPr lang="en-US"/>
          </a:p>
          <a:p>
            <a:endParaRPr lang="en-US">
              <a:ea typeface="Verdana"/>
            </a:endParaRPr>
          </a:p>
        </p:txBody>
      </p:sp>
      <p:sp>
        <p:nvSpPr>
          <p:cNvPr id="3" name="Content Placeholder 2"/>
          <p:cNvSpPr>
            <a:spLocks noGrp="1"/>
          </p:cNvSpPr>
          <p:nvPr>
            <p:ph idx="1"/>
          </p:nvPr>
        </p:nvSpPr>
        <p:spPr>
          <a:xfrm>
            <a:off x="457209" y="1892595"/>
            <a:ext cx="8410353" cy="4233568"/>
          </a:xfrm>
        </p:spPr>
        <p:txBody>
          <a:bodyPr/>
          <a:lstStyle/>
          <a:p>
            <a:pPr marL="0" indent="0">
              <a:buNone/>
            </a:pPr>
            <a:r>
              <a:rPr lang="en-US"/>
              <a:t>C3.1 Motivation</a:t>
            </a:r>
          </a:p>
          <a:p>
            <a:pPr marL="0" indent="0">
              <a:buNone/>
            </a:pPr>
            <a:r>
              <a:rPr lang="en-US"/>
              <a:t>C3.2 Proposed Approach and Architecture</a:t>
            </a:r>
          </a:p>
          <a:p>
            <a:pPr marL="0" indent="0">
              <a:buNone/>
            </a:pPr>
            <a:r>
              <a:rPr lang="en-US"/>
              <a:t>C3.3 Experiments and results</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56</a:t>
            </a:fld>
            <a:endParaRPr lang="en-SG"/>
          </a:p>
        </p:txBody>
      </p:sp>
      <p:sp>
        <p:nvSpPr>
          <p:cNvPr id="6" name="TextBox 5">
            <a:extLst>
              <a:ext uri="{FF2B5EF4-FFF2-40B4-BE49-F238E27FC236}">
                <a16:creationId xmlns:a16="http://schemas.microsoft.com/office/drawing/2014/main" id="{549B6A69-B94F-3356-8398-57BD23E2A931}"/>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p:txBody>
      </p:sp>
    </p:spTree>
    <p:extLst>
      <p:ext uri="{BB962C8B-B14F-4D97-AF65-F5344CB8AC3E}">
        <p14:creationId xmlns:p14="http://schemas.microsoft.com/office/powerpoint/2010/main" val="545069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056"/>
            <a:ext cx="8229600" cy="835747"/>
          </a:xfrm>
        </p:spPr>
        <p:txBody>
          <a:bodyPr wrap="square" anchor="ctr">
            <a:normAutofit/>
          </a:bodyPr>
          <a:lstStyle/>
          <a:p>
            <a:r>
              <a:rPr lang="en-US"/>
              <a:t>C3.1 Motivation</a:t>
            </a:r>
          </a:p>
        </p:txBody>
      </p:sp>
      <p:sp>
        <p:nvSpPr>
          <p:cNvPr id="4" name="Slide Number Placeholder 3"/>
          <p:cNvSpPr>
            <a:spLocks noGrp="1"/>
          </p:cNvSpPr>
          <p:nvPr>
            <p:ph type="sldNum" sz="quarter" idx="10"/>
          </p:nvPr>
        </p:nvSpPr>
        <p:spPr>
          <a:xfrm>
            <a:off x="6553200" y="6245225"/>
            <a:ext cx="2133600" cy="476250"/>
          </a:xfrm>
        </p:spPr>
        <p:txBody>
          <a:bodyPr wrap="square" anchor="t">
            <a:normAutofit/>
          </a:bodyPr>
          <a:lstStyle/>
          <a:p>
            <a:pPr>
              <a:spcAft>
                <a:spcPts val="600"/>
              </a:spcAft>
              <a:defRPr/>
            </a:pPr>
            <a:fld id="{68687031-3A6D-4125-8D93-FCFF1AEFD90E}" type="slidenum">
              <a:rPr lang="en-SG" dirty="0" smtClean="0"/>
              <a:pPr>
                <a:spcAft>
                  <a:spcPts val="600"/>
                </a:spcAft>
                <a:defRPr/>
              </a:pPr>
              <a:t>57</a:t>
            </a:fld>
            <a:endParaRPr lang="en-SG"/>
          </a:p>
        </p:txBody>
      </p:sp>
      <p:graphicFrame>
        <p:nvGraphicFramePr>
          <p:cNvPr id="6" name="Content Placeholder 2">
            <a:extLst>
              <a:ext uri="{FF2B5EF4-FFF2-40B4-BE49-F238E27FC236}">
                <a16:creationId xmlns:a16="http://schemas.microsoft.com/office/drawing/2014/main" id="{E0623058-1B72-0C08-F41D-9C688954A8E2}"/>
              </a:ext>
            </a:extLst>
          </p:cNvPr>
          <p:cNvGraphicFramePr>
            <a:graphicFrameLocks noGrp="1"/>
          </p:cNvGraphicFramePr>
          <p:nvPr>
            <p:ph idx="1"/>
            <p:extLst>
              <p:ext uri="{D42A27DB-BD31-4B8C-83A1-F6EECF244321}">
                <p14:modId xmlns:p14="http://schemas.microsoft.com/office/powerpoint/2010/main" val="3922641601"/>
              </p:ext>
            </p:extLst>
          </p:nvPr>
        </p:nvGraphicFramePr>
        <p:xfrm>
          <a:off x="457200" y="1252832"/>
          <a:ext cx="4231809" cy="4183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id="{90F45209-BA12-5A95-B61A-1EC16AF3A03D}"/>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p:txBody>
      </p:sp>
      <p:pic>
        <p:nvPicPr>
          <p:cNvPr id="46" name="Picture 6" descr="Diagram&#10;&#10;Description automatically generated">
            <a:extLst>
              <a:ext uri="{FF2B5EF4-FFF2-40B4-BE49-F238E27FC236}">
                <a16:creationId xmlns:a16="http://schemas.microsoft.com/office/drawing/2014/main" id="{637DA34D-FCB6-256F-AA27-1B2FBDB2C336}"/>
              </a:ext>
            </a:extLst>
          </p:cNvPr>
          <p:cNvPicPr>
            <a:picLocks noChangeAspect="1"/>
          </p:cNvPicPr>
          <p:nvPr/>
        </p:nvPicPr>
        <p:blipFill>
          <a:blip r:embed="rId8"/>
          <a:stretch>
            <a:fillRect/>
          </a:stretch>
        </p:blipFill>
        <p:spPr>
          <a:xfrm>
            <a:off x="5028836" y="1356799"/>
            <a:ext cx="3271772" cy="4152326"/>
          </a:xfrm>
          <a:prstGeom prst="rect">
            <a:avLst/>
          </a:prstGeom>
        </p:spPr>
      </p:pic>
    </p:spTree>
    <p:extLst>
      <p:ext uri="{BB962C8B-B14F-4D97-AF65-F5344CB8AC3E}">
        <p14:creationId xmlns:p14="http://schemas.microsoft.com/office/powerpoint/2010/main" val="1514216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7056"/>
            <a:ext cx="8229600" cy="835747"/>
          </a:xfrm>
        </p:spPr>
        <p:txBody>
          <a:bodyPr wrap="square" anchor="ctr">
            <a:normAutofit/>
          </a:bodyPr>
          <a:lstStyle/>
          <a:p>
            <a:r>
              <a:rPr lang="en-US"/>
              <a:t>C3.1 Motivation</a:t>
            </a:r>
          </a:p>
        </p:txBody>
      </p:sp>
      <p:sp>
        <p:nvSpPr>
          <p:cNvPr id="4" name="Slide Number Placeholder 3"/>
          <p:cNvSpPr>
            <a:spLocks noGrp="1"/>
          </p:cNvSpPr>
          <p:nvPr>
            <p:ph type="sldNum" sz="quarter" idx="10"/>
          </p:nvPr>
        </p:nvSpPr>
        <p:spPr>
          <a:xfrm>
            <a:off x="6553200" y="6245225"/>
            <a:ext cx="2133600" cy="476250"/>
          </a:xfrm>
        </p:spPr>
        <p:txBody>
          <a:bodyPr wrap="square" anchor="t">
            <a:normAutofit/>
          </a:bodyPr>
          <a:lstStyle/>
          <a:p>
            <a:pPr>
              <a:spcAft>
                <a:spcPts val="600"/>
              </a:spcAft>
              <a:defRPr/>
            </a:pPr>
            <a:fld id="{68687031-3A6D-4125-8D93-FCFF1AEFD90E}" type="slidenum">
              <a:rPr lang="en-SG" dirty="0" smtClean="0"/>
              <a:pPr>
                <a:spcAft>
                  <a:spcPts val="600"/>
                </a:spcAft>
                <a:defRPr/>
              </a:pPr>
              <a:t>58</a:t>
            </a:fld>
            <a:endParaRPr lang="en-SG"/>
          </a:p>
        </p:txBody>
      </p:sp>
      <p:graphicFrame>
        <p:nvGraphicFramePr>
          <p:cNvPr id="6" name="Content Placeholder 2">
            <a:extLst>
              <a:ext uri="{FF2B5EF4-FFF2-40B4-BE49-F238E27FC236}">
                <a16:creationId xmlns:a16="http://schemas.microsoft.com/office/drawing/2014/main" id="{E0623058-1B72-0C08-F41D-9C688954A8E2}"/>
              </a:ext>
            </a:extLst>
          </p:cNvPr>
          <p:cNvGraphicFramePr>
            <a:graphicFrameLocks noGrp="1"/>
          </p:cNvGraphicFramePr>
          <p:nvPr>
            <p:ph idx="1"/>
            <p:extLst>
              <p:ext uri="{D42A27DB-BD31-4B8C-83A1-F6EECF244321}">
                <p14:modId xmlns:p14="http://schemas.microsoft.com/office/powerpoint/2010/main" val="2824244080"/>
              </p:ext>
            </p:extLst>
          </p:nvPr>
        </p:nvGraphicFramePr>
        <p:xfrm>
          <a:off x="457200" y="1157139"/>
          <a:ext cx="8229600" cy="4821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id="{90F45209-BA12-5A95-B61A-1EC16AF3A03D}"/>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p:txBody>
      </p:sp>
    </p:spTree>
    <p:extLst>
      <p:ext uri="{BB962C8B-B14F-4D97-AF65-F5344CB8AC3E}">
        <p14:creationId xmlns:p14="http://schemas.microsoft.com/office/powerpoint/2010/main" val="3290567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C3.2 Proposed Approach</a:t>
            </a:r>
          </a:p>
        </p:txBody>
      </p:sp>
      <p:sp>
        <p:nvSpPr>
          <p:cNvPr id="3" name="Content Placeholder 2"/>
          <p:cNvSpPr>
            <a:spLocks noGrp="1"/>
          </p:cNvSpPr>
          <p:nvPr>
            <p:ph idx="1"/>
          </p:nvPr>
        </p:nvSpPr>
        <p:spPr>
          <a:xfrm>
            <a:off x="398333" y="1252832"/>
            <a:ext cx="8229600" cy="4067313"/>
          </a:xfrm>
        </p:spPr>
        <p:txBody>
          <a:bodyPr/>
          <a:lstStyle/>
          <a:p>
            <a:pPr marL="457200" indent="-457200">
              <a:spcBef>
                <a:spcPts val="20"/>
              </a:spcBef>
              <a:buAutoNum type="alphaLcPeriod"/>
            </a:pPr>
            <a:r>
              <a:rPr lang="en-US" sz="2000"/>
              <a:t>Pretrained Embeddings</a:t>
            </a:r>
            <a:endParaRPr lang="en-US"/>
          </a:p>
          <a:p>
            <a:pPr marL="457200" indent="-457200">
              <a:spcBef>
                <a:spcPts val="20"/>
              </a:spcBef>
              <a:buAutoNum type="alphaLcPeriod"/>
            </a:pPr>
            <a:r>
              <a:rPr lang="en-US" sz="2000"/>
              <a:t>Converging Tied Layers</a:t>
            </a:r>
          </a:p>
          <a:p>
            <a:pPr marL="457200" indent="-457200">
              <a:spcBef>
                <a:spcPts val="20"/>
              </a:spcBef>
              <a:buAutoNum type="alphaLcPeriod"/>
            </a:pPr>
            <a:r>
              <a:rPr lang="en-US" sz="2000"/>
              <a:t>Contrastive Loss</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59</a:t>
            </a:fld>
            <a:endParaRPr lang="en-SG"/>
          </a:p>
        </p:txBody>
      </p:sp>
      <p:pic>
        <p:nvPicPr>
          <p:cNvPr id="5" name="Picture 5" descr="Diagram&#10;&#10;Description automatically generated">
            <a:extLst>
              <a:ext uri="{FF2B5EF4-FFF2-40B4-BE49-F238E27FC236}">
                <a16:creationId xmlns:a16="http://schemas.microsoft.com/office/drawing/2014/main" id="{493CC933-571D-5A98-66FD-8181DD0A600A}"/>
              </a:ext>
            </a:extLst>
          </p:cNvPr>
          <p:cNvPicPr>
            <a:picLocks noChangeAspect="1"/>
          </p:cNvPicPr>
          <p:nvPr/>
        </p:nvPicPr>
        <p:blipFill rotWithShape="1">
          <a:blip r:embed="rId3"/>
          <a:srcRect l="45783" b="-257"/>
          <a:stretch/>
        </p:blipFill>
        <p:spPr>
          <a:xfrm>
            <a:off x="4455321" y="1085486"/>
            <a:ext cx="3608610" cy="5228658"/>
          </a:xfrm>
          <a:prstGeom prst="rect">
            <a:avLst/>
          </a:prstGeom>
        </p:spPr>
      </p:pic>
    </p:spTree>
    <p:extLst>
      <p:ext uri="{BB962C8B-B14F-4D97-AF65-F5344CB8AC3E}">
        <p14:creationId xmlns:p14="http://schemas.microsoft.com/office/powerpoint/2010/main" val="844632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Primer: AAC and LBAR</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6</a:t>
            </a:fld>
            <a:endParaRPr lang="en-SG"/>
          </a:p>
        </p:txBody>
      </p:sp>
      <p:pic>
        <p:nvPicPr>
          <p:cNvPr id="5" name="Picture 5" descr="Shape&#10;&#10;Description automatically generated">
            <a:extLst>
              <a:ext uri="{FF2B5EF4-FFF2-40B4-BE49-F238E27FC236}">
                <a16:creationId xmlns:a16="http://schemas.microsoft.com/office/drawing/2014/main" id="{C2A8472D-DB7A-FB47-2160-F611F1034391}"/>
              </a:ext>
            </a:extLst>
          </p:cNvPr>
          <p:cNvPicPr>
            <a:picLocks noChangeAspect="1"/>
          </p:cNvPicPr>
          <p:nvPr/>
        </p:nvPicPr>
        <p:blipFill>
          <a:blip r:embed="rId3"/>
          <a:stretch>
            <a:fillRect/>
          </a:stretch>
        </p:blipFill>
        <p:spPr>
          <a:xfrm>
            <a:off x="504085" y="2630724"/>
            <a:ext cx="8326151" cy="962381"/>
          </a:xfrm>
          <a:prstGeom prst="rect">
            <a:avLst/>
          </a:prstGeom>
        </p:spPr>
      </p:pic>
      <p:sp>
        <p:nvSpPr>
          <p:cNvPr id="6" name="Rectangle 5">
            <a:extLst>
              <a:ext uri="{FF2B5EF4-FFF2-40B4-BE49-F238E27FC236}">
                <a16:creationId xmlns:a16="http://schemas.microsoft.com/office/drawing/2014/main" id="{96E2A270-B672-0DCC-59B7-B3481A33FEBB}"/>
              </a:ext>
            </a:extLst>
          </p:cNvPr>
          <p:cNvSpPr/>
          <p:nvPr/>
        </p:nvSpPr>
        <p:spPr>
          <a:xfrm>
            <a:off x="552658" y="1323033"/>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Automated Audio Captioning </a:t>
            </a:r>
            <a:r>
              <a:rPr lang="en-US" baseline="30000">
                <a:solidFill>
                  <a:srgbClr val="C00000"/>
                </a:solidFill>
              </a:rPr>
              <a:t>[11]</a:t>
            </a:r>
          </a:p>
        </p:txBody>
      </p:sp>
      <p:sp>
        <p:nvSpPr>
          <p:cNvPr id="7" name="Rectangle 6">
            <a:extLst>
              <a:ext uri="{FF2B5EF4-FFF2-40B4-BE49-F238E27FC236}">
                <a16:creationId xmlns:a16="http://schemas.microsoft.com/office/drawing/2014/main" id="{385EB1E0-7717-6B41-DB78-528EA504665D}"/>
              </a:ext>
            </a:extLst>
          </p:cNvPr>
          <p:cNvSpPr/>
          <p:nvPr/>
        </p:nvSpPr>
        <p:spPr>
          <a:xfrm>
            <a:off x="552658" y="4040274"/>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Language based Audio Retrieval </a:t>
            </a:r>
            <a:r>
              <a:rPr lang="en-US" baseline="30000">
                <a:solidFill>
                  <a:srgbClr val="C00000"/>
                </a:solidFill>
              </a:rPr>
              <a:t>[3]</a:t>
            </a:r>
          </a:p>
        </p:txBody>
      </p:sp>
      <p:pic>
        <p:nvPicPr>
          <p:cNvPr id="9" name="Picture 5" descr="Shape&#10;&#10;Description automatically generated">
            <a:extLst>
              <a:ext uri="{FF2B5EF4-FFF2-40B4-BE49-F238E27FC236}">
                <a16:creationId xmlns:a16="http://schemas.microsoft.com/office/drawing/2014/main" id="{5F6F36E7-E39D-30A4-3277-96FA7BE2FFB1}"/>
              </a:ext>
            </a:extLst>
          </p:cNvPr>
          <p:cNvPicPr>
            <a:picLocks noChangeAspect="1"/>
          </p:cNvPicPr>
          <p:nvPr/>
        </p:nvPicPr>
        <p:blipFill>
          <a:blip r:embed="rId4"/>
          <a:stretch>
            <a:fillRect/>
          </a:stretch>
        </p:blipFill>
        <p:spPr>
          <a:xfrm>
            <a:off x="550803" y="5114927"/>
            <a:ext cx="8330191" cy="934591"/>
          </a:xfrm>
          <a:prstGeom prst="rect">
            <a:avLst/>
          </a:prstGeom>
        </p:spPr>
      </p:pic>
      <p:sp>
        <p:nvSpPr>
          <p:cNvPr id="10" name="TextBox 9">
            <a:extLst>
              <a:ext uri="{FF2B5EF4-FFF2-40B4-BE49-F238E27FC236}">
                <a16:creationId xmlns:a16="http://schemas.microsoft.com/office/drawing/2014/main" id="{859EB2D9-5BD2-518C-A728-30B016A5E55C}"/>
              </a:ext>
            </a:extLst>
          </p:cNvPr>
          <p:cNvSpPr txBox="1"/>
          <p:nvPr/>
        </p:nvSpPr>
        <p:spPr>
          <a:xfrm>
            <a:off x="2840334" y="1580104"/>
            <a:ext cx="646946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1"/>
            <a:r>
              <a:rPr lang="en-US" sz="2000">
                <a:latin typeface="Arial"/>
                <a:cs typeface="Arial"/>
              </a:rPr>
              <a:t>Describe audio events using natural language</a:t>
            </a:r>
            <a:endParaRPr lang="en-US">
              <a:latin typeface="Arial"/>
              <a:cs typeface="Arial"/>
            </a:endParaRPr>
          </a:p>
        </p:txBody>
      </p:sp>
      <p:sp>
        <p:nvSpPr>
          <p:cNvPr id="11" name="TextBox 10">
            <a:extLst>
              <a:ext uri="{FF2B5EF4-FFF2-40B4-BE49-F238E27FC236}">
                <a16:creationId xmlns:a16="http://schemas.microsoft.com/office/drawing/2014/main" id="{A839635F-72AE-37A6-0E4D-DE75F4D61CC7}"/>
              </a:ext>
            </a:extLst>
          </p:cNvPr>
          <p:cNvSpPr txBox="1"/>
          <p:nvPr/>
        </p:nvSpPr>
        <p:spPr>
          <a:xfrm>
            <a:off x="3585587" y="4360148"/>
            <a:ext cx="49412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Retrieve the most relevant audio clip</a:t>
            </a:r>
          </a:p>
        </p:txBody>
      </p:sp>
      <p:cxnSp>
        <p:nvCxnSpPr>
          <p:cNvPr id="12" name="Straight Arrow Connector 11">
            <a:extLst>
              <a:ext uri="{FF2B5EF4-FFF2-40B4-BE49-F238E27FC236}">
                <a16:creationId xmlns:a16="http://schemas.microsoft.com/office/drawing/2014/main" id="{64D69941-7C3E-3046-B921-6E597DD58E3C}"/>
              </a:ext>
            </a:extLst>
          </p:cNvPr>
          <p:cNvCxnSpPr/>
          <p:nvPr/>
        </p:nvCxnSpPr>
        <p:spPr>
          <a:xfrm>
            <a:off x="-836" y="3712865"/>
            <a:ext cx="9145672" cy="167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61CB8B-0CF6-271C-BD15-D40C00C923F9}"/>
              </a:ext>
            </a:extLst>
          </p:cNvPr>
          <p:cNvSpPr txBox="1"/>
          <p:nvPr/>
        </p:nvSpPr>
        <p:spPr>
          <a:xfrm>
            <a:off x="3585586" y="4360148"/>
            <a:ext cx="49412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Retrieve the most relevant audio clip</a:t>
            </a:r>
          </a:p>
        </p:txBody>
      </p:sp>
      <p:sp>
        <p:nvSpPr>
          <p:cNvPr id="14" name="TextBox 13">
            <a:extLst>
              <a:ext uri="{FF2B5EF4-FFF2-40B4-BE49-F238E27FC236}">
                <a16:creationId xmlns:a16="http://schemas.microsoft.com/office/drawing/2014/main" id="{F556140F-FCCB-D014-441B-B0A7E1314CD2}"/>
              </a:ext>
            </a:extLst>
          </p:cNvPr>
          <p:cNvSpPr txBox="1"/>
          <p:nvPr/>
        </p:nvSpPr>
        <p:spPr>
          <a:xfrm>
            <a:off x="4012641" y="4669972"/>
            <a:ext cx="34089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rial"/>
                <a:cs typeface="Arial"/>
              </a:rPr>
              <a:t>(done by ranking a collection of audio clips)</a:t>
            </a:r>
            <a:endParaRPr lang="en-US"/>
          </a:p>
        </p:txBody>
      </p:sp>
      <p:sp>
        <p:nvSpPr>
          <p:cNvPr id="3" name="TextBox 2">
            <a:extLst>
              <a:ext uri="{FF2B5EF4-FFF2-40B4-BE49-F238E27FC236}">
                <a16:creationId xmlns:a16="http://schemas.microsoft.com/office/drawing/2014/main" id="{39F2FEBA-6120-56E3-9570-5E69AA7A6F7D}"/>
              </a:ext>
            </a:extLst>
          </p:cNvPr>
          <p:cNvSpPr txBox="1"/>
          <p:nvPr/>
        </p:nvSpPr>
        <p:spPr>
          <a:xfrm>
            <a:off x="1709161" y="6027127"/>
            <a:ext cx="57237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[11]</a:t>
            </a:r>
            <a:r>
              <a:rPr lang="en-US" sz="800">
                <a:latin typeface="Arial"/>
                <a:cs typeface="Arial"/>
              </a:rPr>
              <a:t> Konstantinos Drossos, Sharath </a:t>
            </a:r>
            <a:r>
              <a:rPr lang="en-US" sz="800" err="1">
                <a:latin typeface="Arial"/>
                <a:cs typeface="Arial"/>
              </a:rPr>
              <a:t>Adavanne</a:t>
            </a:r>
            <a:r>
              <a:rPr lang="en-US" sz="800">
                <a:latin typeface="Arial"/>
                <a:cs typeface="Arial"/>
              </a:rPr>
              <a:t>, and Tuomas Virtanen. Automated audio captioning with recurrent neural networks. In 2017 IEEE Workshop on Applications of Signal Processing to Audio and Acoustics (WASPAA), pages 374–378, 2017. doi:10.1109/WASPAA.2017.8170058.​</a:t>
            </a:r>
            <a:endParaRPr lang="en-US"/>
          </a:p>
          <a:p>
            <a:r>
              <a:rPr lang="en-US" sz="800">
                <a:solidFill>
                  <a:srgbClr val="C00000"/>
                </a:solidFill>
                <a:latin typeface="Arial"/>
                <a:cs typeface="Arial"/>
              </a:rPr>
              <a:t>[3]</a:t>
            </a:r>
            <a:r>
              <a:rPr lang="en-US" sz="800">
                <a:latin typeface="Arial"/>
                <a:cs typeface="Arial"/>
              </a:rPr>
              <a:t> </a:t>
            </a:r>
            <a:r>
              <a:rPr lang="en-US" sz="800" err="1">
                <a:latin typeface="Arial"/>
                <a:cs typeface="Arial"/>
              </a:rPr>
              <a:t>Xuenan</a:t>
            </a:r>
            <a:r>
              <a:rPr lang="en-US" sz="800">
                <a:latin typeface="Arial"/>
                <a:cs typeface="Arial"/>
              </a:rPr>
              <a:t> Xu, Heinrich Dinkel, </a:t>
            </a:r>
            <a:r>
              <a:rPr lang="en-US" sz="800" err="1">
                <a:latin typeface="Arial"/>
                <a:cs typeface="Arial"/>
              </a:rPr>
              <a:t>Mengyue</a:t>
            </a:r>
            <a:r>
              <a:rPr lang="en-US" sz="800">
                <a:latin typeface="Arial"/>
                <a:cs typeface="Arial"/>
              </a:rPr>
              <a:t> Wu, and Kai Yu. Text-to-Audio Grounding: Building Correspondence Between Captions and Sound Events. In ICASSP 2021 - 2021 IEEE International Conference on Acoustics, Speech and Signal Processing (ICASSP), pages 606–610, 2021. </a:t>
            </a:r>
            <a:r>
              <a:rPr lang="en-US" sz="800" err="1">
                <a:latin typeface="Arial"/>
                <a:cs typeface="Arial"/>
              </a:rPr>
              <a:t>doi</a:t>
            </a:r>
            <a:r>
              <a:rPr lang="en-US" sz="800">
                <a:latin typeface="Arial"/>
                <a:cs typeface="Arial"/>
              </a:rPr>
              <a:t>: 10.1109/ ICASSP39728.2021.9414834.</a:t>
            </a:r>
            <a:endParaRPr lang="en-US" sz="800"/>
          </a:p>
        </p:txBody>
      </p:sp>
    </p:spTree>
    <p:extLst>
      <p:ext uri="{BB962C8B-B14F-4D97-AF65-F5344CB8AC3E}">
        <p14:creationId xmlns:p14="http://schemas.microsoft.com/office/powerpoint/2010/main" val="37854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C3.2a Proposed Approach</a:t>
            </a:r>
          </a:p>
        </p:txBody>
      </p:sp>
      <p:sp>
        <p:nvSpPr>
          <p:cNvPr id="3" name="Content Placeholder 2"/>
          <p:cNvSpPr>
            <a:spLocks noGrp="1"/>
          </p:cNvSpPr>
          <p:nvPr>
            <p:ph idx="1"/>
          </p:nvPr>
        </p:nvSpPr>
        <p:spPr>
          <a:xfrm>
            <a:off x="398333" y="1252832"/>
            <a:ext cx="3995531" cy="4067313"/>
          </a:xfrm>
        </p:spPr>
        <p:txBody>
          <a:bodyPr/>
          <a:lstStyle/>
          <a:p>
            <a:pPr marL="457200" indent="-457200">
              <a:spcBef>
                <a:spcPts val="20"/>
              </a:spcBef>
              <a:buAutoNum type="alphaLcPeriod"/>
            </a:pPr>
            <a:r>
              <a:rPr lang="en-US" sz="2000"/>
              <a:t>Pretrained Embeddings</a:t>
            </a:r>
            <a:endParaRPr lang="en-US"/>
          </a:p>
          <a:p>
            <a:pPr marL="457200" indent="-457200">
              <a:spcBef>
                <a:spcPts val="20"/>
              </a:spcBef>
              <a:buFont typeface="Calibri"/>
              <a:buChar char="-"/>
            </a:pPr>
            <a:r>
              <a:rPr lang="en-US" sz="2000"/>
              <a:t>Sufficient to use embeddings as it is</a:t>
            </a:r>
          </a:p>
          <a:p>
            <a:pPr marL="457200" indent="-457200">
              <a:spcBef>
                <a:spcPts val="20"/>
              </a:spcBef>
              <a:buFont typeface="Calibri"/>
              <a:buChar char="-"/>
            </a:pPr>
            <a:endParaRPr lang="en-US" sz="2000"/>
          </a:p>
          <a:p>
            <a:pPr marL="457200" indent="-457200">
              <a:spcBef>
                <a:spcPts val="20"/>
              </a:spcBef>
              <a:buFont typeface="Calibri"/>
              <a:buChar char="-"/>
            </a:pPr>
            <a:endParaRPr lang="en-US" sz="2000"/>
          </a:p>
          <a:p>
            <a:pPr marL="0" indent="0">
              <a:spcBef>
                <a:spcPts val="20"/>
              </a:spcBef>
              <a:buNone/>
            </a:pPr>
            <a:endParaRPr lang="en-US" sz="2000"/>
          </a:p>
          <a:p>
            <a:pPr marL="0" indent="0">
              <a:spcBef>
                <a:spcPts val="20"/>
              </a:spcBef>
              <a:buNone/>
            </a:pPr>
            <a:endParaRPr lang="en-US" sz="2000"/>
          </a:p>
          <a:p>
            <a:pPr marL="0" indent="0">
              <a:spcBef>
                <a:spcPts val="20"/>
              </a:spcBef>
              <a:buNone/>
            </a:pPr>
            <a:endParaRPr lang="en-US" sz="2000"/>
          </a:p>
          <a:p>
            <a:pPr marL="0" indent="0">
              <a:spcBef>
                <a:spcPts val="20"/>
              </a:spcBef>
              <a:buNone/>
            </a:pPr>
            <a:endParaRPr lang="en-US" sz="2000"/>
          </a:p>
          <a:p>
            <a:pPr marL="0" indent="0">
              <a:spcBef>
                <a:spcPts val="20"/>
              </a:spcBef>
              <a:buNone/>
            </a:pPr>
            <a:endParaRPr lang="en-US" sz="2000"/>
          </a:p>
          <a:p>
            <a:pPr marL="0" indent="0">
              <a:spcBef>
                <a:spcPts val="20"/>
              </a:spcBef>
              <a:buNone/>
            </a:pPr>
            <a:endParaRPr lang="en-US" sz="2000"/>
          </a:p>
          <a:p>
            <a:pPr marL="0" indent="0">
              <a:spcBef>
                <a:spcPts val="20"/>
              </a:spcBef>
              <a:buNone/>
            </a:pPr>
            <a:r>
              <a:rPr lang="en-US" sz="2000"/>
              <a:t>Otherwise stated, </a:t>
            </a:r>
            <a:br>
              <a:rPr lang="en-US" sz="2000"/>
            </a:br>
            <a:r>
              <a:rPr lang="en-US" sz="2000"/>
              <a:t>these pretrained embeddings are </a:t>
            </a:r>
            <a:r>
              <a:rPr lang="en-US" sz="2000" b="1"/>
              <a:t>frozen </a:t>
            </a:r>
            <a:r>
              <a:rPr lang="en-US" sz="2000"/>
              <a:t>and not finetuned</a:t>
            </a:r>
            <a:endParaRPr lang="en-US"/>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60</a:t>
            </a:fld>
            <a:endParaRPr lang="en-SG"/>
          </a:p>
        </p:txBody>
      </p:sp>
      <p:pic>
        <p:nvPicPr>
          <p:cNvPr id="5" name="Picture 4" descr="A table with numbers and text&#10;&#10;Description automatically generated">
            <a:extLst>
              <a:ext uri="{FF2B5EF4-FFF2-40B4-BE49-F238E27FC236}">
                <a16:creationId xmlns:a16="http://schemas.microsoft.com/office/drawing/2014/main" id="{F881003B-4851-351E-48ED-BE996D5FE196}"/>
              </a:ext>
            </a:extLst>
          </p:cNvPr>
          <p:cNvPicPr>
            <a:picLocks noChangeAspect="1"/>
          </p:cNvPicPr>
          <p:nvPr/>
        </p:nvPicPr>
        <p:blipFill>
          <a:blip r:embed="rId3"/>
          <a:stretch>
            <a:fillRect/>
          </a:stretch>
        </p:blipFill>
        <p:spPr>
          <a:xfrm>
            <a:off x="252883" y="2252183"/>
            <a:ext cx="4564463" cy="2228031"/>
          </a:xfrm>
          <a:prstGeom prst="rect">
            <a:avLst/>
          </a:prstGeom>
        </p:spPr>
      </p:pic>
      <p:pic>
        <p:nvPicPr>
          <p:cNvPr id="7" name="Picture 6" descr="A diagram of a diagram&#10;&#10;Description automatically generated">
            <a:extLst>
              <a:ext uri="{FF2B5EF4-FFF2-40B4-BE49-F238E27FC236}">
                <a16:creationId xmlns:a16="http://schemas.microsoft.com/office/drawing/2014/main" id="{A5214C0B-2967-6AB3-585B-CF373E93BF8D}"/>
              </a:ext>
            </a:extLst>
          </p:cNvPr>
          <p:cNvPicPr>
            <a:picLocks noChangeAspect="1"/>
          </p:cNvPicPr>
          <p:nvPr/>
        </p:nvPicPr>
        <p:blipFill>
          <a:blip r:embed="rId4"/>
          <a:stretch>
            <a:fillRect/>
          </a:stretch>
        </p:blipFill>
        <p:spPr>
          <a:xfrm>
            <a:off x="5592765" y="1179006"/>
            <a:ext cx="2836110" cy="4504174"/>
          </a:xfrm>
          <a:prstGeom prst="rect">
            <a:avLst/>
          </a:prstGeom>
        </p:spPr>
      </p:pic>
      <p:sp>
        <p:nvSpPr>
          <p:cNvPr id="8" name="Arrow: Left 7">
            <a:extLst>
              <a:ext uri="{FF2B5EF4-FFF2-40B4-BE49-F238E27FC236}">
                <a16:creationId xmlns:a16="http://schemas.microsoft.com/office/drawing/2014/main" id="{6092D705-BC91-0BCC-C1D3-DA9ADE3E4304}"/>
              </a:ext>
            </a:extLst>
          </p:cNvPr>
          <p:cNvSpPr/>
          <p:nvPr/>
        </p:nvSpPr>
        <p:spPr>
          <a:xfrm rot="2340000">
            <a:off x="8097297" y="5009522"/>
            <a:ext cx="979714" cy="48567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3C3D20F8-F85C-1AF8-E797-C08941E59E84}"/>
              </a:ext>
            </a:extLst>
          </p:cNvPr>
          <p:cNvSpPr/>
          <p:nvPr/>
        </p:nvSpPr>
        <p:spPr>
          <a:xfrm rot="7920000">
            <a:off x="4881824" y="5110005"/>
            <a:ext cx="979714" cy="48567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D49ADC9-4A7D-E91C-CAE6-C98DAAB2951A}"/>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p:txBody>
      </p:sp>
    </p:spTree>
    <p:extLst>
      <p:ext uri="{BB962C8B-B14F-4D97-AF65-F5344CB8AC3E}">
        <p14:creationId xmlns:p14="http://schemas.microsoft.com/office/powerpoint/2010/main" val="2746246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C3.2b Proposed Approach</a:t>
            </a:r>
          </a:p>
        </p:txBody>
      </p:sp>
      <p:sp>
        <p:nvSpPr>
          <p:cNvPr id="3" name="Content Placeholder 2"/>
          <p:cNvSpPr>
            <a:spLocks noGrp="1"/>
          </p:cNvSpPr>
          <p:nvPr>
            <p:ph idx="1"/>
          </p:nvPr>
        </p:nvSpPr>
        <p:spPr>
          <a:xfrm>
            <a:off x="398333" y="1252832"/>
            <a:ext cx="8229600" cy="4067313"/>
          </a:xfrm>
        </p:spPr>
        <p:txBody>
          <a:bodyPr/>
          <a:lstStyle/>
          <a:p>
            <a:pPr marL="0" indent="0">
              <a:spcBef>
                <a:spcPts val="20"/>
              </a:spcBef>
              <a:buNone/>
            </a:pPr>
            <a:r>
              <a:rPr lang="en-US" sz="2000"/>
              <a:t>b. Converging Tied Layers</a:t>
            </a:r>
            <a:endParaRPr lang="en-US"/>
          </a:p>
          <a:p>
            <a:pPr marL="0" indent="0">
              <a:spcBef>
                <a:spcPts val="20"/>
              </a:spcBef>
              <a:buNone/>
            </a:pPr>
            <a:endParaRPr lang="en-US" sz="2000"/>
          </a:p>
          <a:p>
            <a:pPr marL="342900" indent="-342900">
              <a:spcBef>
                <a:spcPts val="20"/>
              </a:spcBef>
              <a:buFont typeface="Calibri"/>
              <a:buChar char="-"/>
            </a:pPr>
            <a:r>
              <a:rPr lang="en-US" sz="2000"/>
              <a:t>Take in audio and text embeddings</a:t>
            </a:r>
          </a:p>
          <a:p>
            <a:pPr marL="742950" lvl="1" indent="-342900">
              <a:spcBef>
                <a:spcPts val="20"/>
              </a:spcBef>
              <a:buFont typeface="Calibri,Sans-Serif"/>
              <a:buChar char="-"/>
            </a:pPr>
            <a:r>
              <a:rPr lang="en-US" sz="1600">
                <a:solidFill>
                  <a:srgbClr val="000099"/>
                </a:solidFill>
              </a:rPr>
              <a:t>Project these embeddings to a common subspace</a:t>
            </a:r>
          </a:p>
          <a:p>
            <a:pPr marL="342900" indent="-342900">
              <a:spcBef>
                <a:spcPts val="20"/>
              </a:spcBef>
              <a:buFont typeface="Calibri"/>
              <a:buChar char="-"/>
            </a:pPr>
            <a:r>
              <a:rPr lang="en-US" sz="2000"/>
              <a:t>Choice of tied layers</a:t>
            </a:r>
            <a:endParaRPr lang="en-US" sz="1600"/>
          </a:p>
          <a:p>
            <a:pPr marL="742950" lvl="1" indent="-342900">
              <a:spcBef>
                <a:spcPts val="20"/>
              </a:spcBef>
              <a:buFont typeface="Calibri"/>
              <a:buChar char="-"/>
            </a:pPr>
            <a:r>
              <a:rPr lang="en-US" sz="1600">
                <a:solidFill>
                  <a:srgbClr val="000099"/>
                </a:solidFill>
              </a:rPr>
              <a:t>Transformer encoder layers</a:t>
            </a:r>
          </a:p>
          <a:p>
            <a:pPr marL="742950" lvl="1" indent="-342900">
              <a:spcBef>
                <a:spcPts val="20"/>
              </a:spcBef>
              <a:buFont typeface="Calibri"/>
              <a:buChar char="-"/>
            </a:pPr>
            <a:r>
              <a:rPr lang="en-US" sz="1600">
                <a:solidFill>
                  <a:srgbClr val="000099"/>
                </a:solidFill>
              </a:rPr>
              <a:t>Linear layers</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61</a:t>
            </a:fld>
            <a:endParaRPr lang="en-SG"/>
          </a:p>
        </p:txBody>
      </p:sp>
      <p:pic>
        <p:nvPicPr>
          <p:cNvPr id="5" name="Picture 4" descr="A diagram of a diagram&#10;&#10;Description automatically generated">
            <a:extLst>
              <a:ext uri="{FF2B5EF4-FFF2-40B4-BE49-F238E27FC236}">
                <a16:creationId xmlns:a16="http://schemas.microsoft.com/office/drawing/2014/main" id="{24FA9C72-5AAE-38B1-9C18-7746F2260543}"/>
              </a:ext>
            </a:extLst>
          </p:cNvPr>
          <p:cNvPicPr>
            <a:picLocks noChangeAspect="1"/>
          </p:cNvPicPr>
          <p:nvPr/>
        </p:nvPicPr>
        <p:blipFill>
          <a:blip r:embed="rId3"/>
          <a:stretch>
            <a:fillRect/>
          </a:stretch>
        </p:blipFill>
        <p:spPr>
          <a:xfrm>
            <a:off x="6061687" y="1166446"/>
            <a:ext cx="2589088" cy="4114800"/>
          </a:xfrm>
          <a:prstGeom prst="rect">
            <a:avLst/>
          </a:prstGeom>
        </p:spPr>
      </p:pic>
      <p:sp>
        <p:nvSpPr>
          <p:cNvPr id="7" name="Arrow: Left 6">
            <a:extLst>
              <a:ext uri="{FF2B5EF4-FFF2-40B4-BE49-F238E27FC236}">
                <a16:creationId xmlns:a16="http://schemas.microsoft.com/office/drawing/2014/main" id="{353B5008-4657-F553-6E3B-2F0C2342406F}"/>
              </a:ext>
            </a:extLst>
          </p:cNvPr>
          <p:cNvSpPr/>
          <p:nvPr/>
        </p:nvSpPr>
        <p:spPr>
          <a:xfrm>
            <a:off x="7883770" y="3431093"/>
            <a:ext cx="979714" cy="48567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B940AE2-0F5B-0F7B-DA42-8B92638F69C3}"/>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p:txBody>
      </p:sp>
    </p:spTree>
    <p:extLst>
      <p:ext uri="{BB962C8B-B14F-4D97-AF65-F5344CB8AC3E}">
        <p14:creationId xmlns:p14="http://schemas.microsoft.com/office/powerpoint/2010/main" val="2049106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C3.2c Proposed Approach</a:t>
            </a:r>
          </a:p>
        </p:txBody>
      </p:sp>
      <p:sp>
        <p:nvSpPr>
          <p:cNvPr id="3" name="Content Placeholder 2"/>
          <p:cNvSpPr>
            <a:spLocks noGrp="1"/>
          </p:cNvSpPr>
          <p:nvPr>
            <p:ph idx="1"/>
          </p:nvPr>
        </p:nvSpPr>
        <p:spPr>
          <a:xfrm>
            <a:off x="398333" y="1252832"/>
            <a:ext cx="8229600" cy="4067313"/>
          </a:xfrm>
        </p:spPr>
        <p:txBody>
          <a:bodyPr/>
          <a:lstStyle/>
          <a:p>
            <a:pPr marL="0" indent="0">
              <a:spcBef>
                <a:spcPts val="20"/>
              </a:spcBef>
              <a:buNone/>
            </a:pPr>
            <a:r>
              <a:rPr lang="en-US" sz="2000"/>
              <a:t>c. Contrastive Loss</a:t>
            </a:r>
          </a:p>
          <a:p>
            <a:pPr marL="0" indent="0">
              <a:spcBef>
                <a:spcPts val="20"/>
              </a:spcBef>
              <a:buNone/>
            </a:pPr>
            <a:endParaRPr lang="en-US" sz="2000"/>
          </a:p>
          <a:p>
            <a:pPr marL="342900" indent="-342900">
              <a:spcBef>
                <a:spcPts val="20"/>
              </a:spcBef>
              <a:buFont typeface="Calibri"/>
              <a:buChar char="-"/>
            </a:pPr>
            <a:r>
              <a:rPr lang="en-US" sz="2000"/>
              <a:t>Supplementary Contrastive loss</a:t>
            </a:r>
          </a:p>
          <a:p>
            <a:pPr marL="742950" lvl="1" indent="0">
              <a:spcBef>
                <a:spcPts val="20"/>
              </a:spcBef>
              <a:buFont typeface="Calibri"/>
              <a:buChar char="-"/>
            </a:pPr>
            <a:r>
              <a:rPr lang="en-US" sz="1600">
                <a:solidFill>
                  <a:srgbClr val="000099"/>
                </a:solidFill>
              </a:rPr>
              <a:t>Same Contrastive loss as that from CLIP </a:t>
            </a:r>
            <a:r>
              <a:rPr lang="en-US" sz="1600" baseline="30000">
                <a:solidFill>
                  <a:srgbClr val="C00000"/>
                </a:solidFill>
              </a:rPr>
              <a:t>[2]</a:t>
            </a:r>
          </a:p>
          <a:p>
            <a:pPr marL="342900" indent="-342900">
              <a:spcBef>
                <a:spcPts val="20"/>
              </a:spcBef>
              <a:buFont typeface="Calibri"/>
              <a:buChar char="-"/>
            </a:pPr>
            <a:endParaRPr lang="en-US" sz="2000"/>
          </a:p>
          <a:p>
            <a:pPr marL="342900" indent="-342900">
              <a:spcBef>
                <a:spcPts val="20"/>
              </a:spcBef>
              <a:buFont typeface="Calibri"/>
              <a:buChar char="-"/>
            </a:pPr>
            <a:endParaRPr lang="en-US" sz="2000"/>
          </a:p>
          <a:p>
            <a:pPr marL="342900" indent="-342900">
              <a:spcBef>
                <a:spcPts val="20"/>
              </a:spcBef>
              <a:buFont typeface="Calibri"/>
              <a:buChar char="-"/>
            </a:pPr>
            <a:endParaRPr lang="en-US" sz="2000"/>
          </a:p>
          <a:p>
            <a:pPr marL="342900" indent="-342900">
              <a:spcBef>
                <a:spcPts val="20"/>
              </a:spcBef>
              <a:buFont typeface="Calibri"/>
              <a:buChar char="-"/>
            </a:pPr>
            <a:endParaRPr lang="en-US" sz="2000"/>
          </a:p>
          <a:p>
            <a:pPr marL="342900" indent="-342900">
              <a:spcBef>
                <a:spcPts val="20"/>
              </a:spcBef>
              <a:buFont typeface="Calibri"/>
              <a:buChar char="-"/>
            </a:pPr>
            <a:endParaRPr lang="en-US" sz="2000"/>
          </a:p>
          <a:p>
            <a:pPr marL="342900" indent="-342900">
              <a:spcBef>
                <a:spcPts val="20"/>
              </a:spcBef>
              <a:buFont typeface="Calibri"/>
              <a:buChar char="-"/>
            </a:pPr>
            <a:r>
              <a:rPr lang="en-US" sz="2000">
                <a:solidFill>
                  <a:srgbClr val="000099"/>
                </a:solidFill>
              </a:rPr>
              <a:t>Trained jointly with ranking loss</a:t>
            </a: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62</a:t>
            </a:fld>
            <a:endParaRPr lang="en-SG"/>
          </a:p>
        </p:txBody>
      </p:sp>
      <p:pic>
        <p:nvPicPr>
          <p:cNvPr id="5" name="Picture 5" descr="Chart, box and whisker chart&#10;&#10;Description automatically generated">
            <a:extLst>
              <a:ext uri="{FF2B5EF4-FFF2-40B4-BE49-F238E27FC236}">
                <a16:creationId xmlns:a16="http://schemas.microsoft.com/office/drawing/2014/main" id="{0743E158-ECE0-0A2E-C298-213B5E1BA142}"/>
              </a:ext>
            </a:extLst>
          </p:cNvPr>
          <p:cNvPicPr>
            <a:picLocks noChangeAspect="1"/>
          </p:cNvPicPr>
          <p:nvPr/>
        </p:nvPicPr>
        <p:blipFill>
          <a:blip r:embed="rId3"/>
          <a:stretch>
            <a:fillRect/>
          </a:stretch>
        </p:blipFill>
        <p:spPr>
          <a:xfrm>
            <a:off x="847797" y="2768740"/>
            <a:ext cx="4661521" cy="808672"/>
          </a:xfrm>
          <a:prstGeom prst="rect">
            <a:avLst/>
          </a:prstGeom>
        </p:spPr>
      </p:pic>
      <p:pic>
        <p:nvPicPr>
          <p:cNvPr id="6" name="Picture 5" descr="A diagram of a diagram&#10;&#10;Description automatically generated">
            <a:extLst>
              <a:ext uri="{FF2B5EF4-FFF2-40B4-BE49-F238E27FC236}">
                <a16:creationId xmlns:a16="http://schemas.microsoft.com/office/drawing/2014/main" id="{A86801ED-3468-3728-8CA0-513B036F7BB7}"/>
              </a:ext>
            </a:extLst>
          </p:cNvPr>
          <p:cNvPicPr>
            <a:picLocks noChangeAspect="1"/>
          </p:cNvPicPr>
          <p:nvPr/>
        </p:nvPicPr>
        <p:blipFill>
          <a:blip r:embed="rId4"/>
          <a:stretch>
            <a:fillRect/>
          </a:stretch>
        </p:blipFill>
        <p:spPr>
          <a:xfrm>
            <a:off x="5772797" y="1446963"/>
            <a:ext cx="2589088" cy="4114800"/>
          </a:xfrm>
          <a:prstGeom prst="rect">
            <a:avLst/>
          </a:prstGeom>
        </p:spPr>
      </p:pic>
      <p:sp>
        <p:nvSpPr>
          <p:cNvPr id="8" name="Arrow: Left 7">
            <a:extLst>
              <a:ext uri="{FF2B5EF4-FFF2-40B4-BE49-F238E27FC236}">
                <a16:creationId xmlns:a16="http://schemas.microsoft.com/office/drawing/2014/main" id="{41408602-B689-3D5A-597F-C4A38919A549}"/>
              </a:ext>
            </a:extLst>
          </p:cNvPr>
          <p:cNvSpPr/>
          <p:nvPr/>
        </p:nvSpPr>
        <p:spPr>
          <a:xfrm rot="-2580000">
            <a:off x="7980066" y="1178588"/>
            <a:ext cx="979714" cy="48567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B63612-83FA-B759-395D-071A3329705B}"/>
              </a:ext>
            </a:extLst>
          </p:cNvPr>
          <p:cNvSpPr txBox="1"/>
          <p:nvPr/>
        </p:nvSpPr>
        <p:spPr>
          <a:xfrm>
            <a:off x="1684192" y="5440036"/>
            <a:ext cx="625996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a:p>
            <a:endParaRPr lang="en-US" sz="800">
              <a:solidFill>
                <a:srgbClr val="C00000"/>
              </a:solidFill>
            </a:endParaRPr>
          </a:p>
          <a:p>
            <a:r>
              <a:rPr lang="en-US" sz="800">
                <a:solidFill>
                  <a:srgbClr val="C00000"/>
                </a:solidFill>
                <a:latin typeface="Arial"/>
                <a:cs typeface="Arial"/>
              </a:rPr>
              <a:t>[2]</a:t>
            </a:r>
            <a:r>
              <a:rPr lang="en-US" sz="800">
                <a:latin typeface="Arial"/>
                <a:cs typeface="Arial"/>
              </a:rPr>
              <a:t> Alec Radford, Jong Wook Kim, Chris Hallacy, Aditya Ramesh, Gabriel Goh, </a:t>
            </a:r>
            <a:r>
              <a:rPr lang="en-US" sz="800" err="1">
                <a:latin typeface="Arial"/>
                <a:cs typeface="Arial"/>
              </a:rPr>
              <a:t>Sandhini</a:t>
            </a:r>
            <a:r>
              <a:rPr lang="en-US" sz="800">
                <a:latin typeface="Arial"/>
                <a:cs typeface="Arial"/>
              </a:rPr>
              <a:t> Agarwal, Girish Sastry, Amanda Askell, Pamela Mishkin, Jack Clark, Gretchen Krueger, and Ilya </a:t>
            </a:r>
            <a:r>
              <a:rPr lang="en-US" sz="800" err="1">
                <a:latin typeface="Arial"/>
                <a:cs typeface="Arial"/>
              </a:rPr>
              <a:t>Sutskever</a:t>
            </a:r>
            <a:r>
              <a:rPr lang="en-US" sz="800">
                <a:latin typeface="Arial"/>
                <a:cs typeface="Arial"/>
              </a:rPr>
              <a:t>. Learning Transferable Visual Models From Natural Language Supervision. In Marina Meila and Tong Zhang, editors, Proceedings of the 38th International Conference on Machine Learning, volume 139 of Proceedings of Machine Learning Research, pages 8748–8763. PMLR, 18–24 Jul 2021. URL https://proceedings.mlr. press/v139/radford21a.html</a:t>
            </a:r>
            <a:endParaRPr lang="en-US">
              <a:latin typeface="Arial"/>
              <a:cs typeface="Arial"/>
            </a:endParaRPr>
          </a:p>
        </p:txBody>
      </p:sp>
    </p:spTree>
    <p:extLst>
      <p:ext uri="{BB962C8B-B14F-4D97-AF65-F5344CB8AC3E}">
        <p14:creationId xmlns:p14="http://schemas.microsoft.com/office/powerpoint/2010/main" val="4010520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C3.3 Experiments</a:t>
            </a:r>
          </a:p>
        </p:txBody>
      </p:sp>
      <p:sp>
        <p:nvSpPr>
          <p:cNvPr id="3" name="Content Placeholder 2"/>
          <p:cNvSpPr>
            <a:spLocks noGrp="1"/>
          </p:cNvSpPr>
          <p:nvPr>
            <p:ph idx="1"/>
          </p:nvPr>
        </p:nvSpPr>
        <p:spPr>
          <a:xfrm>
            <a:off x="457200" y="1252832"/>
            <a:ext cx="8229600" cy="4067313"/>
          </a:xfrm>
        </p:spPr>
        <p:txBody>
          <a:bodyPr/>
          <a:lstStyle/>
          <a:p>
            <a:pPr marL="342265" indent="-342265"/>
            <a:r>
              <a:rPr lang="en-US" sz="2600">
                <a:ea typeface="+mn-lt"/>
                <a:cs typeface="+mn-lt"/>
              </a:rPr>
              <a:t>Summary of all results</a:t>
            </a:r>
            <a:endParaRPr lang="en-US" sz="1050">
              <a:ea typeface="+mn-lt"/>
              <a:cs typeface="+mn-lt"/>
            </a:endParaRPr>
          </a:p>
          <a:p>
            <a:pPr marL="342265" indent="-342265"/>
            <a:endParaRPr lang="en-US" sz="2600"/>
          </a:p>
          <a:p>
            <a:pPr marL="342265" indent="-342265"/>
            <a:endParaRPr lang="en-US" sz="2600"/>
          </a:p>
          <a:p>
            <a:pPr marL="342265" indent="-342265"/>
            <a:endParaRPr lang="en-US" sz="2600"/>
          </a:p>
          <a:p>
            <a:pPr marL="342265" indent="-342265"/>
            <a:endParaRPr lang="en-US" sz="2600"/>
          </a:p>
          <a:p>
            <a:pPr marL="0" indent="0">
              <a:buNone/>
            </a:pPr>
            <a:endParaRPr lang="en-US" sz="260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63</a:t>
            </a:fld>
            <a:endParaRPr lang="en-SG"/>
          </a:p>
        </p:txBody>
      </p:sp>
      <p:pic>
        <p:nvPicPr>
          <p:cNvPr id="7" name="Picture 7" descr="Table&#10;&#10;Description automatically generated">
            <a:extLst>
              <a:ext uri="{FF2B5EF4-FFF2-40B4-BE49-F238E27FC236}">
                <a16:creationId xmlns:a16="http://schemas.microsoft.com/office/drawing/2014/main" id="{88A684FD-0CE6-7A63-E6A5-0BB50F257A19}"/>
              </a:ext>
            </a:extLst>
          </p:cNvPr>
          <p:cNvPicPr>
            <a:picLocks noChangeAspect="1"/>
          </p:cNvPicPr>
          <p:nvPr/>
        </p:nvPicPr>
        <p:blipFill>
          <a:blip r:embed="rId3"/>
          <a:stretch>
            <a:fillRect/>
          </a:stretch>
        </p:blipFill>
        <p:spPr>
          <a:xfrm>
            <a:off x="606287" y="2344626"/>
            <a:ext cx="7772399" cy="1641975"/>
          </a:xfrm>
          <a:prstGeom prst="rect">
            <a:avLst/>
          </a:prstGeom>
        </p:spPr>
      </p:pic>
      <p:sp>
        <p:nvSpPr>
          <p:cNvPr id="6" name="TextBox 5">
            <a:extLst>
              <a:ext uri="{FF2B5EF4-FFF2-40B4-BE49-F238E27FC236}">
                <a16:creationId xmlns:a16="http://schemas.microsoft.com/office/drawing/2014/main" id="{FEA2ACA2-6630-08CA-6FF1-C88F619DCDD5}"/>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p:txBody>
      </p:sp>
    </p:spTree>
    <p:extLst>
      <p:ext uri="{BB962C8B-B14F-4D97-AF65-F5344CB8AC3E}">
        <p14:creationId xmlns:p14="http://schemas.microsoft.com/office/powerpoint/2010/main" val="3335685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C3.3e1 Experiments</a:t>
            </a:r>
          </a:p>
        </p:txBody>
      </p:sp>
      <p:sp>
        <p:nvSpPr>
          <p:cNvPr id="3" name="Content Placeholder 2"/>
          <p:cNvSpPr>
            <a:spLocks noGrp="1"/>
          </p:cNvSpPr>
          <p:nvPr>
            <p:ph idx="1"/>
          </p:nvPr>
        </p:nvSpPr>
        <p:spPr>
          <a:xfrm>
            <a:off x="457200" y="1252832"/>
            <a:ext cx="8229600" cy="4067313"/>
          </a:xfrm>
        </p:spPr>
        <p:txBody>
          <a:bodyPr/>
          <a:lstStyle/>
          <a:p>
            <a:pPr marL="342265" indent="-342265"/>
            <a:r>
              <a:rPr lang="en-US" sz="2600">
                <a:ea typeface="+mn-lt"/>
                <a:cs typeface="+mn-lt"/>
              </a:rPr>
              <a:t>Importance of the Contrastive loss</a:t>
            </a:r>
            <a:endParaRPr lang="en-US" sz="1050">
              <a:ea typeface="+mn-lt"/>
              <a:cs typeface="+mn-lt"/>
            </a:endParaRPr>
          </a:p>
          <a:p>
            <a:pPr marL="342265" indent="-342265"/>
            <a:endParaRPr lang="en-US" sz="2600"/>
          </a:p>
          <a:p>
            <a:pPr marL="342265" indent="-342265"/>
            <a:endParaRPr lang="en-US" sz="2600"/>
          </a:p>
          <a:p>
            <a:pPr marL="342265" indent="-342265"/>
            <a:endParaRPr lang="en-US" sz="2600"/>
          </a:p>
          <a:p>
            <a:pPr marL="342265" indent="-342265"/>
            <a:endParaRPr lang="en-US" sz="2600"/>
          </a:p>
          <a:p>
            <a:pPr marL="342265" indent="-342265"/>
            <a:endParaRPr lang="en-US" sz="2600"/>
          </a:p>
          <a:p>
            <a:pPr marL="342265" indent="-342265"/>
            <a:r>
              <a:rPr lang="en-US" sz="2600"/>
              <a:t>Models perform very badly without contrastive loss</a:t>
            </a:r>
          </a:p>
          <a:p>
            <a:pPr marL="742315" lvl="1" indent="-285115"/>
            <a:r>
              <a:rPr lang="en-US" sz="2200">
                <a:solidFill>
                  <a:srgbClr val="000099"/>
                </a:solidFill>
              </a:rPr>
              <a:t>Indicates that triplet ranking loss alone is insufficient </a:t>
            </a:r>
            <a:endParaRPr lang="en-US" sz="220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64</a:t>
            </a:fld>
            <a:endParaRPr lang="en-SG"/>
          </a:p>
        </p:txBody>
      </p:sp>
      <p:pic>
        <p:nvPicPr>
          <p:cNvPr id="6" name="Picture 6" descr="Table&#10;&#10;Description automatically generated">
            <a:extLst>
              <a:ext uri="{FF2B5EF4-FFF2-40B4-BE49-F238E27FC236}">
                <a16:creationId xmlns:a16="http://schemas.microsoft.com/office/drawing/2014/main" id="{3621FA2C-28EA-534B-ED30-BC3B62A173B5}"/>
              </a:ext>
            </a:extLst>
          </p:cNvPr>
          <p:cNvPicPr>
            <a:picLocks noChangeAspect="1"/>
          </p:cNvPicPr>
          <p:nvPr/>
        </p:nvPicPr>
        <p:blipFill>
          <a:blip r:embed="rId3"/>
          <a:stretch>
            <a:fillRect/>
          </a:stretch>
        </p:blipFill>
        <p:spPr>
          <a:xfrm>
            <a:off x="1073426" y="2005611"/>
            <a:ext cx="6172200" cy="1753472"/>
          </a:xfrm>
          <a:prstGeom prst="rect">
            <a:avLst/>
          </a:prstGeom>
        </p:spPr>
      </p:pic>
      <p:sp>
        <p:nvSpPr>
          <p:cNvPr id="7" name="Rectangle 6">
            <a:extLst>
              <a:ext uri="{FF2B5EF4-FFF2-40B4-BE49-F238E27FC236}">
                <a16:creationId xmlns:a16="http://schemas.microsoft.com/office/drawing/2014/main" id="{03DB515A-154D-E78B-731F-08AFF4269356}"/>
              </a:ext>
            </a:extLst>
          </p:cNvPr>
          <p:cNvSpPr/>
          <p:nvPr/>
        </p:nvSpPr>
        <p:spPr>
          <a:xfrm>
            <a:off x="1076241" y="2771418"/>
            <a:ext cx="6050413" cy="8523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27871FA-7830-90A2-0389-D4C25FE13FA0}"/>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p:txBody>
      </p:sp>
    </p:spTree>
    <p:extLst>
      <p:ext uri="{BB962C8B-B14F-4D97-AF65-F5344CB8AC3E}">
        <p14:creationId xmlns:p14="http://schemas.microsoft.com/office/powerpoint/2010/main" val="1119393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C3.3e2 Experiments</a:t>
            </a:r>
          </a:p>
        </p:txBody>
      </p:sp>
      <p:sp>
        <p:nvSpPr>
          <p:cNvPr id="3" name="Content Placeholder 2"/>
          <p:cNvSpPr>
            <a:spLocks noGrp="1"/>
          </p:cNvSpPr>
          <p:nvPr>
            <p:ph idx="1"/>
          </p:nvPr>
        </p:nvSpPr>
        <p:spPr>
          <a:xfrm>
            <a:off x="457200" y="1252832"/>
            <a:ext cx="8229600" cy="4792869"/>
          </a:xfrm>
        </p:spPr>
        <p:txBody>
          <a:bodyPr/>
          <a:lstStyle/>
          <a:p>
            <a:pPr marL="342265" indent="-342265"/>
            <a:r>
              <a:rPr lang="en-US" sz="2000" dirty="0">
                <a:ea typeface="+mn-lt"/>
                <a:cs typeface="+mn-lt"/>
              </a:rPr>
              <a:t>Impact of using trainable or frozen pretrained embeddings</a:t>
            </a:r>
          </a:p>
          <a:p>
            <a:pPr marL="342265" indent="-342265"/>
            <a:endParaRPr lang="en-US" sz="2000"/>
          </a:p>
          <a:p>
            <a:pPr marL="342265" indent="-342265"/>
            <a:endParaRPr lang="en-US" sz="2000"/>
          </a:p>
          <a:p>
            <a:pPr marL="342265" indent="-342265"/>
            <a:endParaRPr lang="en-US" sz="2000"/>
          </a:p>
          <a:p>
            <a:pPr marL="342265" indent="-342265"/>
            <a:endParaRPr lang="en-US" sz="2000"/>
          </a:p>
          <a:p>
            <a:pPr marL="342265" indent="-342265"/>
            <a:endParaRPr lang="en-US" sz="2000"/>
          </a:p>
          <a:p>
            <a:pPr marL="342265" indent="-342265"/>
            <a:endParaRPr lang="en-US" sz="2000"/>
          </a:p>
          <a:p>
            <a:pPr marL="0" indent="0">
              <a:buNone/>
            </a:pPr>
            <a:br>
              <a:rPr lang="en-US" dirty="0"/>
            </a:br>
            <a:endParaRPr lang="en-US" sz="2000"/>
          </a:p>
          <a:p>
            <a:pPr marL="342265" indent="-342265"/>
            <a:r>
              <a:rPr lang="en-US" sz="2000" dirty="0"/>
              <a:t>Audio retrieval performance is correlated to the quality of pretrained models</a:t>
            </a:r>
          </a:p>
          <a:p>
            <a:pPr marL="342265" indent="-342265"/>
            <a:r>
              <a:rPr lang="en-US" sz="2000" dirty="0" err="1"/>
              <a:t>RoBERTa</a:t>
            </a:r>
            <a:r>
              <a:rPr lang="en-US" sz="2000" dirty="0"/>
              <a:t> </a:t>
            </a:r>
            <a:r>
              <a:rPr lang="en-US" sz="2000" baseline="30000" dirty="0">
                <a:solidFill>
                  <a:srgbClr val="C00000"/>
                </a:solidFill>
              </a:rPr>
              <a:t>[128]</a:t>
            </a:r>
            <a:r>
              <a:rPr lang="en-US" sz="2000" dirty="0"/>
              <a:t> performs better than BERT </a:t>
            </a:r>
            <a:r>
              <a:rPr lang="en-US" sz="2000" baseline="30000" dirty="0">
                <a:solidFill>
                  <a:srgbClr val="C00000"/>
                </a:solidFill>
              </a:rPr>
              <a:t>[94]</a:t>
            </a:r>
            <a:endParaRPr lang="en-US" sz="2000" dirty="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65</a:t>
            </a:fld>
            <a:endParaRPr lang="en-SG"/>
          </a:p>
        </p:txBody>
      </p:sp>
      <p:pic>
        <p:nvPicPr>
          <p:cNvPr id="5" name="Picture 6" descr="Table&#10;&#10;Description automatically generated">
            <a:extLst>
              <a:ext uri="{FF2B5EF4-FFF2-40B4-BE49-F238E27FC236}">
                <a16:creationId xmlns:a16="http://schemas.microsoft.com/office/drawing/2014/main" id="{23027000-B85B-92E8-648B-C973215460D6}"/>
              </a:ext>
            </a:extLst>
          </p:cNvPr>
          <p:cNvPicPr>
            <a:picLocks noChangeAspect="1"/>
          </p:cNvPicPr>
          <p:nvPr/>
        </p:nvPicPr>
        <p:blipFill>
          <a:blip r:embed="rId3"/>
          <a:stretch>
            <a:fillRect/>
          </a:stretch>
        </p:blipFill>
        <p:spPr>
          <a:xfrm>
            <a:off x="1132852" y="2118170"/>
            <a:ext cx="6708913" cy="2333425"/>
          </a:xfrm>
          <a:prstGeom prst="rect">
            <a:avLst/>
          </a:prstGeom>
        </p:spPr>
      </p:pic>
      <p:sp>
        <p:nvSpPr>
          <p:cNvPr id="6" name="Rectangle 5">
            <a:extLst>
              <a:ext uri="{FF2B5EF4-FFF2-40B4-BE49-F238E27FC236}">
                <a16:creationId xmlns:a16="http://schemas.microsoft.com/office/drawing/2014/main" id="{C1E5D29C-BEB9-65F6-46F7-B64BCCA84A04}"/>
              </a:ext>
            </a:extLst>
          </p:cNvPr>
          <p:cNvSpPr/>
          <p:nvPr/>
        </p:nvSpPr>
        <p:spPr>
          <a:xfrm>
            <a:off x="1078394" y="3626085"/>
            <a:ext cx="6800312" cy="2081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2BD1EC-E252-B2F4-C3E3-56DC54E4AAE7}"/>
              </a:ext>
            </a:extLst>
          </p:cNvPr>
          <p:cNvSpPr/>
          <p:nvPr/>
        </p:nvSpPr>
        <p:spPr>
          <a:xfrm>
            <a:off x="1177784" y="4129706"/>
            <a:ext cx="6808305" cy="2087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1F4C70-18FF-BF73-01BF-298368DDD722}"/>
              </a:ext>
            </a:extLst>
          </p:cNvPr>
          <p:cNvSpPr/>
          <p:nvPr/>
        </p:nvSpPr>
        <p:spPr>
          <a:xfrm>
            <a:off x="2288815" y="2831053"/>
            <a:ext cx="1170301" cy="12300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960F19-1D45-F51B-B79A-744D3A398680}"/>
              </a:ext>
            </a:extLst>
          </p:cNvPr>
          <p:cNvSpPr txBox="1"/>
          <p:nvPr/>
        </p:nvSpPr>
        <p:spPr>
          <a:xfrm>
            <a:off x="1619188" y="5580880"/>
            <a:ext cx="625996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p>
          <a:p>
            <a:r>
              <a:rPr lang="en-US" sz="800">
                <a:solidFill>
                  <a:srgbClr val="C00000"/>
                </a:solidFill>
                <a:latin typeface="Arial"/>
                <a:cs typeface="Arial"/>
              </a:rPr>
              <a:t>[128] </a:t>
            </a:r>
            <a:r>
              <a:rPr lang="en-US" sz="800" err="1">
                <a:latin typeface="Arial"/>
                <a:cs typeface="Arial"/>
              </a:rPr>
              <a:t>Yinhan</a:t>
            </a:r>
            <a:r>
              <a:rPr lang="en-US" sz="800">
                <a:latin typeface="Arial"/>
                <a:cs typeface="Arial"/>
              </a:rPr>
              <a:t> Liu, Myle Ott, Naman Goyal, Jingfei Du, Mandar Joshi, </a:t>
            </a:r>
            <a:r>
              <a:rPr lang="en-US" sz="800" err="1">
                <a:latin typeface="Arial"/>
                <a:cs typeface="Arial"/>
              </a:rPr>
              <a:t>Danqi</a:t>
            </a:r>
            <a:r>
              <a:rPr lang="en-US" sz="800">
                <a:latin typeface="Arial"/>
                <a:cs typeface="Arial"/>
              </a:rPr>
              <a:t> Chen, Omer Levy, Mike Lewis, Luke Zettlemoyer, and Veselin Stoyanov. </a:t>
            </a:r>
            <a:r>
              <a:rPr lang="en-US" sz="800" err="1">
                <a:latin typeface="Arial"/>
                <a:cs typeface="Arial"/>
              </a:rPr>
              <a:t>RoBERTa</a:t>
            </a:r>
            <a:r>
              <a:rPr lang="en-US" sz="800">
                <a:latin typeface="Arial"/>
                <a:cs typeface="Arial"/>
              </a:rPr>
              <a:t>: A Robustly Optimized BERT Pretraining Approach. </a:t>
            </a:r>
            <a:r>
              <a:rPr lang="en-US" sz="800" err="1">
                <a:latin typeface="Arial"/>
                <a:cs typeface="Arial"/>
              </a:rPr>
              <a:t>ArXiv</a:t>
            </a:r>
            <a:r>
              <a:rPr lang="en-US" sz="800">
                <a:latin typeface="Arial"/>
                <a:cs typeface="Arial"/>
              </a:rPr>
              <a:t>, abs/1907.11692, 2019. </a:t>
            </a:r>
          </a:p>
          <a:p>
            <a:r>
              <a:rPr lang="en-US" sz="800">
                <a:solidFill>
                  <a:srgbClr val="C00000"/>
                </a:solidFill>
                <a:latin typeface="Arial"/>
                <a:cs typeface="Arial"/>
              </a:rPr>
              <a:t>[94] </a:t>
            </a:r>
            <a:r>
              <a:rPr lang="en-US" sz="800">
                <a:latin typeface="Arial"/>
                <a:cs typeface="Arial"/>
              </a:rPr>
              <a:t>Jacob Devlin, Ming-Wei Chang, Kenton Lee, and Kristina Toutanova. BERT: Pre-training of Deep Bidirectional Transformers for Language Understanding. In Proceedings of the 2019 Conference of the North American Chapter of the Association for Computational Linguistics: Human Language Technologies, Volume 1 (Long and Short Papers), pages 4171–4186, Minneapolis, Minnesota, June 2019. Association for Computational Linguistics. </a:t>
            </a:r>
            <a:r>
              <a:rPr lang="en-US" sz="800" err="1">
                <a:latin typeface="Arial"/>
                <a:cs typeface="Arial"/>
              </a:rPr>
              <a:t>doi</a:t>
            </a:r>
            <a:r>
              <a:rPr lang="en-US" sz="800">
                <a:latin typeface="Arial"/>
                <a:cs typeface="Arial"/>
              </a:rPr>
              <a:t>: 10.18653/v1/N19-1423.</a:t>
            </a:r>
            <a:endParaRPr lang="en-US">
              <a:latin typeface="Arial"/>
              <a:cs typeface="Arial"/>
            </a:endParaRPr>
          </a:p>
        </p:txBody>
      </p:sp>
      <p:sp>
        <p:nvSpPr>
          <p:cNvPr id="12" name="Rectangle 11">
            <a:extLst>
              <a:ext uri="{FF2B5EF4-FFF2-40B4-BE49-F238E27FC236}">
                <a16:creationId xmlns:a16="http://schemas.microsoft.com/office/drawing/2014/main" id="{2AA6C5B4-568A-B2E3-D7B6-2357FB2BFA9E}"/>
              </a:ext>
            </a:extLst>
          </p:cNvPr>
          <p:cNvSpPr/>
          <p:nvPr/>
        </p:nvSpPr>
        <p:spPr>
          <a:xfrm>
            <a:off x="5591412" y="2831053"/>
            <a:ext cx="2084701" cy="12300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885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C3.3e2 Experiments</a:t>
            </a:r>
          </a:p>
        </p:txBody>
      </p:sp>
      <p:sp>
        <p:nvSpPr>
          <p:cNvPr id="3" name="Content Placeholder 2"/>
          <p:cNvSpPr>
            <a:spLocks noGrp="1"/>
          </p:cNvSpPr>
          <p:nvPr>
            <p:ph idx="1"/>
          </p:nvPr>
        </p:nvSpPr>
        <p:spPr>
          <a:xfrm>
            <a:off x="457200" y="1252832"/>
            <a:ext cx="8229600" cy="4792869"/>
          </a:xfrm>
        </p:spPr>
        <p:txBody>
          <a:bodyPr/>
          <a:lstStyle/>
          <a:p>
            <a:pPr marL="342265" indent="-342265"/>
            <a:r>
              <a:rPr lang="en-US" sz="2600">
                <a:ea typeface="+mn-lt"/>
                <a:cs typeface="+mn-lt"/>
              </a:rPr>
              <a:t>Impact of using trainable or frozen pretrained embeddings</a:t>
            </a:r>
            <a:endParaRPr lang="en-US" sz="1050">
              <a:ea typeface="+mn-lt"/>
              <a:cs typeface="+mn-lt"/>
            </a:endParaRPr>
          </a:p>
          <a:p>
            <a:pPr marL="342265" indent="-342265"/>
            <a:endParaRPr lang="en-US" sz="2600"/>
          </a:p>
          <a:p>
            <a:pPr marL="342265" indent="-342265"/>
            <a:endParaRPr lang="en-US" sz="2600"/>
          </a:p>
          <a:p>
            <a:pPr marL="342265" indent="-342265"/>
            <a:endParaRPr lang="en-US" sz="2600"/>
          </a:p>
          <a:p>
            <a:pPr marL="342265" indent="-342265"/>
            <a:endParaRPr lang="en-US" sz="2600"/>
          </a:p>
          <a:p>
            <a:pPr marL="342265" indent="-342265"/>
            <a:endParaRPr lang="en-US" sz="2600"/>
          </a:p>
          <a:p>
            <a:pPr marL="342265" indent="-342265"/>
            <a:r>
              <a:rPr lang="en-US" sz="2600"/>
              <a:t>Small (base) models tend to perform better than their large counterpart</a:t>
            </a:r>
            <a:endParaRPr lang="en-US"/>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66</a:t>
            </a:fld>
            <a:endParaRPr lang="en-SG"/>
          </a:p>
        </p:txBody>
      </p:sp>
      <p:pic>
        <p:nvPicPr>
          <p:cNvPr id="5" name="Picture 6" descr="Table&#10;&#10;Description automatically generated">
            <a:extLst>
              <a:ext uri="{FF2B5EF4-FFF2-40B4-BE49-F238E27FC236}">
                <a16:creationId xmlns:a16="http://schemas.microsoft.com/office/drawing/2014/main" id="{23027000-B85B-92E8-648B-C973215460D6}"/>
              </a:ext>
            </a:extLst>
          </p:cNvPr>
          <p:cNvPicPr>
            <a:picLocks noChangeAspect="1"/>
          </p:cNvPicPr>
          <p:nvPr/>
        </p:nvPicPr>
        <p:blipFill>
          <a:blip r:embed="rId3"/>
          <a:stretch>
            <a:fillRect/>
          </a:stretch>
        </p:blipFill>
        <p:spPr>
          <a:xfrm>
            <a:off x="1172817" y="2118170"/>
            <a:ext cx="6708913" cy="2333425"/>
          </a:xfrm>
          <a:prstGeom prst="rect">
            <a:avLst/>
          </a:prstGeom>
        </p:spPr>
      </p:pic>
      <p:sp>
        <p:nvSpPr>
          <p:cNvPr id="6" name="Rectangle 5">
            <a:extLst>
              <a:ext uri="{FF2B5EF4-FFF2-40B4-BE49-F238E27FC236}">
                <a16:creationId xmlns:a16="http://schemas.microsoft.com/office/drawing/2014/main" id="{C1E5D29C-BEB9-65F6-46F7-B64BCCA84A04}"/>
              </a:ext>
            </a:extLst>
          </p:cNvPr>
          <p:cNvSpPr/>
          <p:nvPr/>
        </p:nvSpPr>
        <p:spPr>
          <a:xfrm>
            <a:off x="949187" y="3384273"/>
            <a:ext cx="6867939" cy="2683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2BD1EC-E252-B2F4-C3E3-56DC54E4AAE7}"/>
              </a:ext>
            </a:extLst>
          </p:cNvPr>
          <p:cNvSpPr/>
          <p:nvPr/>
        </p:nvSpPr>
        <p:spPr>
          <a:xfrm>
            <a:off x="1177784" y="4129706"/>
            <a:ext cx="6808305" cy="2087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811E9B-55D8-B549-3827-13B4E319B429}"/>
              </a:ext>
            </a:extLst>
          </p:cNvPr>
          <p:cNvSpPr/>
          <p:nvPr/>
        </p:nvSpPr>
        <p:spPr>
          <a:xfrm>
            <a:off x="1175632" y="3556608"/>
            <a:ext cx="683284" cy="4845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625D13D-CBA2-6742-EAC8-280BE513FAC8}"/>
              </a:ext>
            </a:extLst>
          </p:cNvPr>
          <p:cNvSpPr/>
          <p:nvPr/>
        </p:nvSpPr>
        <p:spPr>
          <a:xfrm>
            <a:off x="2288815" y="2850930"/>
            <a:ext cx="911884" cy="4448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B9AD9E-C673-F8F0-480E-76DF8792EC6E}"/>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p:txBody>
      </p:sp>
      <p:sp>
        <p:nvSpPr>
          <p:cNvPr id="8" name="Rectangle 7">
            <a:extLst>
              <a:ext uri="{FF2B5EF4-FFF2-40B4-BE49-F238E27FC236}">
                <a16:creationId xmlns:a16="http://schemas.microsoft.com/office/drawing/2014/main" id="{A14DF85B-684F-2E56-7838-C1402266EDBE}"/>
              </a:ext>
            </a:extLst>
          </p:cNvPr>
          <p:cNvSpPr/>
          <p:nvPr/>
        </p:nvSpPr>
        <p:spPr>
          <a:xfrm>
            <a:off x="5645201" y="2850930"/>
            <a:ext cx="2036058" cy="4394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069054-8DF2-293C-103B-4C0C7D7B8042}"/>
              </a:ext>
            </a:extLst>
          </p:cNvPr>
          <p:cNvSpPr/>
          <p:nvPr/>
        </p:nvSpPr>
        <p:spPr>
          <a:xfrm>
            <a:off x="5645201" y="3598586"/>
            <a:ext cx="2036058" cy="4394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999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C3.3e3 Experiments</a:t>
            </a:r>
          </a:p>
        </p:txBody>
      </p:sp>
      <p:sp>
        <p:nvSpPr>
          <p:cNvPr id="3" name="Content Placeholder 2"/>
          <p:cNvSpPr>
            <a:spLocks noGrp="1"/>
          </p:cNvSpPr>
          <p:nvPr>
            <p:ph idx="1"/>
          </p:nvPr>
        </p:nvSpPr>
        <p:spPr>
          <a:xfrm>
            <a:off x="457200" y="1252832"/>
            <a:ext cx="8229600" cy="4792869"/>
          </a:xfrm>
        </p:spPr>
        <p:txBody>
          <a:bodyPr/>
          <a:lstStyle/>
          <a:p>
            <a:pPr marL="342265" indent="-342265"/>
            <a:r>
              <a:rPr lang="en-US" sz="2600">
                <a:ea typeface="+mn-lt"/>
                <a:cs typeface="+mn-lt"/>
              </a:rPr>
              <a:t>Tied Transformers layers vs Tied Linear layers</a:t>
            </a:r>
            <a:endParaRPr lang="en-US" sz="1050">
              <a:ea typeface="+mn-lt"/>
              <a:cs typeface="+mn-lt"/>
            </a:endParaRPr>
          </a:p>
          <a:p>
            <a:pPr marL="342265" indent="-342265"/>
            <a:endParaRPr lang="en-US" sz="2600"/>
          </a:p>
          <a:p>
            <a:pPr marL="342265" indent="-342265"/>
            <a:endParaRPr lang="en-US" sz="2600"/>
          </a:p>
          <a:p>
            <a:pPr marL="342265" indent="-342265"/>
            <a:endParaRPr lang="en-US" sz="2600"/>
          </a:p>
          <a:p>
            <a:pPr marL="342265" indent="-342265"/>
            <a:endParaRPr lang="en-US" sz="2600"/>
          </a:p>
          <a:p>
            <a:pPr marL="342265" indent="-342265"/>
            <a:endParaRPr lang="en-US" sz="2600"/>
          </a:p>
          <a:p>
            <a:pPr marL="342265" indent="-342265"/>
            <a:r>
              <a:rPr lang="en-US" sz="2600"/>
              <a:t>Transformers won by a clear margin</a:t>
            </a:r>
          </a:p>
          <a:p>
            <a:pPr marL="742315" lvl="1" indent="0"/>
            <a:r>
              <a:rPr lang="en-US" sz="2200">
                <a:solidFill>
                  <a:srgbClr val="000099"/>
                </a:solidFill>
              </a:rPr>
              <a:t>Ability to encode contextual information</a:t>
            </a:r>
            <a:endParaRPr lang="en-US" sz="220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67</a:t>
            </a:fld>
            <a:endParaRPr lang="en-SG"/>
          </a:p>
        </p:txBody>
      </p:sp>
      <p:pic>
        <p:nvPicPr>
          <p:cNvPr id="8" name="Picture 8" descr="Table&#10;&#10;Description automatically generated">
            <a:extLst>
              <a:ext uri="{FF2B5EF4-FFF2-40B4-BE49-F238E27FC236}">
                <a16:creationId xmlns:a16="http://schemas.microsoft.com/office/drawing/2014/main" id="{E8F79BEB-A3E5-B652-1156-CA431A6F2FE3}"/>
              </a:ext>
            </a:extLst>
          </p:cNvPr>
          <p:cNvPicPr>
            <a:picLocks noChangeAspect="1"/>
          </p:cNvPicPr>
          <p:nvPr/>
        </p:nvPicPr>
        <p:blipFill>
          <a:blip r:embed="rId3"/>
          <a:stretch>
            <a:fillRect/>
          </a:stretch>
        </p:blipFill>
        <p:spPr>
          <a:xfrm>
            <a:off x="576470" y="1839961"/>
            <a:ext cx="7702826" cy="2124529"/>
          </a:xfrm>
          <a:prstGeom prst="rect">
            <a:avLst/>
          </a:prstGeom>
        </p:spPr>
      </p:pic>
      <p:sp>
        <p:nvSpPr>
          <p:cNvPr id="10" name="Rectangle 9">
            <a:extLst>
              <a:ext uri="{FF2B5EF4-FFF2-40B4-BE49-F238E27FC236}">
                <a16:creationId xmlns:a16="http://schemas.microsoft.com/office/drawing/2014/main" id="{038287BA-C1C3-15C6-AE06-AD444C0662C8}"/>
              </a:ext>
            </a:extLst>
          </p:cNvPr>
          <p:cNvSpPr/>
          <p:nvPr/>
        </p:nvSpPr>
        <p:spPr>
          <a:xfrm>
            <a:off x="3362241" y="2681965"/>
            <a:ext cx="4709433" cy="11902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EDE83E-1B9C-4D59-32C1-0B2BAB7F87EA}"/>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p:txBody>
      </p:sp>
    </p:spTree>
    <p:extLst>
      <p:ext uri="{BB962C8B-B14F-4D97-AF65-F5344CB8AC3E}">
        <p14:creationId xmlns:p14="http://schemas.microsoft.com/office/powerpoint/2010/main" val="1763515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C3.3 Experiments</a:t>
            </a:r>
          </a:p>
        </p:txBody>
      </p:sp>
      <p:sp>
        <p:nvSpPr>
          <p:cNvPr id="3" name="Content Placeholder 2"/>
          <p:cNvSpPr>
            <a:spLocks noGrp="1"/>
          </p:cNvSpPr>
          <p:nvPr>
            <p:ph idx="1"/>
          </p:nvPr>
        </p:nvSpPr>
        <p:spPr>
          <a:xfrm>
            <a:off x="457200" y="1252832"/>
            <a:ext cx="8229600" cy="4067313"/>
          </a:xfrm>
        </p:spPr>
        <p:txBody>
          <a:bodyPr/>
          <a:lstStyle/>
          <a:p>
            <a:pPr marL="342265" indent="-342265"/>
            <a:r>
              <a:rPr lang="en-US" sz="2600">
                <a:ea typeface="+mn-lt"/>
                <a:cs typeface="+mn-lt"/>
              </a:rPr>
              <a:t>Summary of all results</a:t>
            </a:r>
            <a:endParaRPr lang="en-US" sz="1050">
              <a:ea typeface="+mn-lt"/>
              <a:cs typeface="+mn-lt"/>
            </a:endParaRPr>
          </a:p>
          <a:p>
            <a:pPr marL="342265" indent="-342265"/>
            <a:endParaRPr lang="en-US" sz="2600"/>
          </a:p>
          <a:p>
            <a:pPr marL="342265" indent="-342265"/>
            <a:endParaRPr lang="en-US" sz="2600"/>
          </a:p>
          <a:p>
            <a:pPr marL="342265" indent="-342265"/>
            <a:endParaRPr lang="en-US" sz="2600"/>
          </a:p>
          <a:p>
            <a:pPr marL="342265" indent="-342265"/>
            <a:endParaRPr lang="en-US" sz="2600"/>
          </a:p>
          <a:p>
            <a:pPr marL="0" indent="0">
              <a:buNone/>
            </a:pPr>
            <a:endParaRPr lang="en-US" sz="260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68</a:t>
            </a:fld>
            <a:endParaRPr lang="en-SG"/>
          </a:p>
        </p:txBody>
      </p:sp>
      <p:pic>
        <p:nvPicPr>
          <p:cNvPr id="7" name="Picture 7" descr="Table&#10;&#10;Description automatically generated">
            <a:extLst>
              <a:ext uri="{FF2B5EF4-FFF2-40B4-BE49-F238E27FC236}">
                <a16:creationId xmlns:a16="http://schemas.microsoft.com/office/drawing/2014/main" id="{88A684FD-0CE6-7A63-E6A5-0BB50F257A19}"/>
              </a:ext>
            </a:extLst>
          </p:cNvPr>
          <p:cNvPicPr>
            <a:picLocks noChangeAspect="1"/>
          </p:cNvPicPr>
          <p:nvPr/>
        </p:nvPicPr>
        <p:blipFill>
          <a:blip r:embed="rId3"/>
          <a:stretch>
            <a:fillRect/>
          </a:stretch>
        </p:blipFill>
        <p:spPr>
          <a:xfrm>
            <a:off x="606287" y="2344626"/>
            <a:ext cx="7772399" cy="1641975"/>
          </a:xfrm>
          <a:prstGeom prst="rect">
            <a:avLst/>
          </a:prstGeom>
        </p:spPr>
      </p:pic>
      <p:sp>
        <p:nvSpPr>
          <p:cNvPr id="6" name="Rectangle 5">
            <a:extLst>
              <a:ext uri="{FF2B5EF4-FFF2-40B4-BE49-F238E27FC236}">
                <a16:creationId xmlns:a16="http://schemas.microsoft.com/office/drawing/2014/main" id="{6D958C7C-8657-CA4D-B74D-DCA9B20D6ADA}"/>
              </a:ext>
            </a:extLst>
          </p:cNvPr>
          <p:cNvSpPr/>
          <p:nvPr/>
        </p:nvSpPr>
        <p:spPr>
          <a:xfrm>
            <a:off x="718433" y="3655999"/>
            <a:ext cx="7412074" cy="2559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61A6B53-2B6B-FAB7-9E0C-286448A44C75}"/>
              </a:ext>
            </a:extLst>
          </p:cNvPr>
          <p:cNvSpPr txBox="1"/>
          <p:nvPr/>
        </p:nvSpPr>
        <p:spPr>
          <a:xfrm>
            <a:off x="1749197" y="6133420"/>
            <a:ext cx="62599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as:</a:t>
            </a:r>
          </a:p>
          <a:p>
            <a:r>
              <a:rPr lang="en-US" sz="800">
                <a:latin typeface="Arial"/>
                <a:cs typeface="Arial"/>
              </a:rPr>
              <a:t>A.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p:txBody>
      </p:sp>
    </p:spTree>
    <p:extLst>
      <p:ext uri="{BB962C8B-B14F-4D97-AF65-F5344CB8AC3E}">
        <p14:creationId xmlns:p14="http://schemas.microsoft.com/office/powerpoint/2010/main" val="231764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5565DE-C507-13AC-A378-D54295E94BFB}"/>
              </a:ext>
            </a:extLst>
          </p:cNvPr>
          <p:cNvSpPr/>
          <p:nvPr/>
        </p:nvSpPr>
        <p:spPr>
          <a:xfrm>
            <a:off x="459685" y="1248042"/>
            <a:ext cx="7285380" cy="42246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a:xfrm>
            <a:off x="458765" y="1331599"/>
            <a:ext cx="8229600" cy="4725553"/>
          </a:xfrm>
        </p:spPr>
        <p:txBody>
          <a:bodyPr/>
          <a:lstStyle/>
          <a:p>
            <a:pPr marL="0" indent="0">
              <a:buNone/>
            </a:pPr>
            <a:r>
              <a:rPr lang="en-US" sz="2000" b="1" u="sng"/>
              <a:t>1. Automated Audio Captioning (AAC)</a:t>
            </a:r>
            <a:endParaRPr lang="en-US" sz="2000"/>
          </a:p>
          <a:p>
            <a:pPr marL="342900" indent="-342900">
              <a:buAutoNum type="alphaLcParenR"/>
            </a:pPr>
            <a:r>
              <a:rPr lang="en-US" sz="1400">
                <a:solidFill>
                  <a:schemeClr val="tx1"/>
                </a:solidFill>
              </a:rPr>
              <a:t>What is AAC?</a:t>
            </a:r>
          </a:p>
          <a:p>
            <a:pPr marL="342900" indent="-342900">
              <a:buAutoNum type="alphaLcParenR"/>
            </a:pPr>
            <a:r>
              <a:rPr lang="en-US" sz="1400">
                <a:solidFill>
                  <a:schemeClr val="tx1"/>
                </a:solidFill>
              </a:rPr>
              <a:t>How are AAC models trained?</a:t>
            </a:r>
            <a:endParaRPr lang="en-US" sz="1400">
              <a:solidFill>
                <a:srgbClr val="000000"/>
              </a:solidFill>
            </a:endParaRPr>
          </a:p>
          <a:p>
            <a:pPr marL="342900" indent="-342900">
              <a:buAutoNum type="alphaLcParenR"/>
            </a:pPr>
            <a:r>
              <a:rPr lang="en-US" sz="1400">
                <a:solidFill>
                  <a:srgbClr val="000000"/>
                </a:solidFill>
              </a:rPr>
              <a:t>Which datasets, encoders, and decoders are used for AAC?</a:t>
            </a:r>
          </a:p>
          <a:p>
            <a:pPr marL="342900" indent="-342900">
              <a:buAutoNum type="alphaLcParenR"/>
            </a:pPr>
            <a:r>
              <a:rPr lang="en-US" sz="1400">
                <a:solidFill>
                  <a:srgbClr val="000000"/>
                </a:solidFill>
              </a:rPr>
              <a:t>How are AAC models</a:t>
            </a:r>
            <a:r>
              <a:rPr lang="en-US" sz="1400">
                <a:solidFill>
                  <a:schemeClr val="tx1"/>
                </a:solidFill>
              </a:rPr>
              <a:t> evaluated?</a:t>
            </a:r>
          </a:p>
          <a:p>
            <a:pPr marL="0" indent="0">
              <a:buNone/>
            </a:pPr>
            <a:r>
              <a:rPr lang="en-US" sz="1800" b="1">
                <a:solidFill>
                  <a:srgbClr val="000000"/>
                </a:solidFill>
              </a:rPr>
              <a:t>C1: Reconstruction Latent Space Similarity Regularization for AAC</a:t>
            </a:r>
            <a:endParaRPr lang="en-US" sz="1800">
              <a:solidFill>
                <a:srgbClr val="000000"/>
              </a:solidFill>
            </a:endParaRPr>
          </a:p>
          <a:p>
            <a:pPr marL="0" indent="0">
              <a:buNone/>
            </a:pPr>
            <a:r>
              <a:rPr lang="en-US" sz="1800" b="1">
                <a:solidFill>
                  <a:srgbClr val="000000"/>
                </a:solidFill>
              </a:rPr>
              <a:t>C2: Epochal Difficult Captions for AAC</a:t>
            </a:r>
            <a:br>
              <a:rPr lang="en-US" sz="1800" b="1">
                <a:solidFill>
                  <a:srgbClr val="000000"/>
                </a:solidFill>
              </a:rPr>
            </a:br>
            <a:endParaRPr lang="en-US" sz="1800"/>
          </a:p>
          <a:p>
            <a:pPr marL="0" indent="0">
              <a:buNone/>
            </a:pPr>
            <a:r>
              <a:rPr lang="en-US" sz="2000" b="1" i="1" u="sng"/>
              <a:t>2. Language Based Audio Retrieval (LBAR)</a:t>
            </a:r>
            <a:endParaRPr lang="en-US" sz="2000"/>
          </a:p>
          <a:p>
            <a:pPr marL="342900" indent="-342900">
              <a:buAutoNum type="alphaLcParenR"/>
            </a:pPr>
            <a:r>
              <a:rPr lang="en-US" sz="1400">
                <a:solidFill>
                  <a:schemeClr val="tx1"/>
                </a:solidFill>
              </a:rPr>
              <a:t>What is LBAR?</a:t>
            </a:r>
          </a:p>
          <a:p>
            <a:pPr marL="342265" indent="-342265">
              <a:buAutoNum type="alphaLcParenR"/>
            </a:pPr>
            <a:r>
              <a:rPr lang="en-US" sz="1400">
                <a:solidFill>
                  <a:schemeClr val="tx1"/>
                </a:solidFill>
              </a:rPr>
              <a:t>How are LBAR models trained?</a:t>
            </a:r>
          </a:p>
          <a:p>
            <a:pPr marL="342265" indent="-342265">
              <a:buAutoNum type="alphaLcParenR"/>
            </a:pPr>
            <a:r>
              <a:rPr lang="en-US" sz="1400">
                <a:solidFill>
                  <a:schemeClr val="tx1"/>
                </a:solidFill>
              </a:rPr>
              <a:t>What datasets are used for LBAR?</a:t>
            </a:r>
          </a:p>
          <a:p>
            <a:pPr marL="342265" indent="-342265">
              <a:buAutoNum type="alphaLcParenR"/>
            </a:pPr>
            <a:r>
              <a:rPr lang="en-US" sz="1400">
                <a:solidFill>
                  <a:schemeClr val="tx1"/>
                </a:solidFill>
              </a:rPr>
              <a:t>How are LBAR models evaluated?</a:t>
            </a:r>
          </a:p>
          <a:p>
            <a:pPr marL="0" indent="0">
              <a:buNone/>
            </a:pPr>
            <a:r>
              <a:rPr lang="en-US" sz="1800" b="1">
                <a:solidFill>
                  <a:srgbClr val="000000"/>
                </a:solidFill>
              </a:rPr>
              <a:t>C3: Converging Tied Layers for LBAR</a:t>
            </a:r>
            <a:endParaRPr lang="en-US" sz="1800">
              <a:solidFill>
                <a:srgbClr val="000000"/>
              </a:solidFill>
            </a:endParaRPr>
          </a:p>
          <a:p>
            <a:pPr marL="0" indent="0">
              <a:buNone/>
            </a:pPr>
            <a:endParaRPr lang="en-US" sz="1600"/>
          </a:p>
          <a:p>
            <a:pPr marL="0" indent="0">
              <a:buNone/>
            </a:pPr>
            <a:r>
              <a:rPr lang="en-US" sz="2000" b="1"/>
              <a:t>Conclusions &amp; Future Work</a:t>
            </a:r>
            <a:endParaRPr lang="en-US" sz="2000"/>
          </a:p>
          <a:p>
            <a:pPr marL="0" indent="0">
              <a:buNone/>
            </a:pPr>
            <a:endParaRPr lang="en-US" sz="2000" b="1" u="sng"/>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69</a:t>
            </a:fld>
            <a:endParaRPr lang="en-SG"/>
          </a:p>
        </p:txBody>
      </p:sp>
      <p:sp>
        <p:nvSpPr>
          <p:cNvPr id="8" name="TextBox 7">
            <a:extLst>
              <a:ext uri="{FF2B5EF4-FFF2-40B4-BE49-F238E27FC236}">
                <a16:creationId xmlns:a16="http://schemas.microsoft.com/office/drawing/2014/main" id="{3A1A0A4B-ED81-77AB-7B13-3F88E61D8311}"/>
              </a:ext>
            </a:extLst>
          </p:cNvPr>
          <p:cNvSpPr txBox="1"/>
          <p:nvPr/>
        </p:nvSpPr>
        <p:spPr>
          <a:xfrm>
            <a:off x="1749197" y="6133420"/>
            <a:ext cx="62599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Published </a:t>
            </a:r>
            <a:r>
              <a:rPr lang="en-US" sz="800" err="1">
                <a:latin typeface="Arial"/>
                <a:cs typeface="Arial"/>
              </a:rPr>
              <a:t>as:A</a:t>
            </a:r>
            <a:r>
              <a:rPr lang="en-US" sz="800">
                <a:latin typeface="Arial"/>
                <a:cs typeface="Arial"/>
              </a:rPr>
              <a:t>. Koh and C. E. Siong, ”Language-based audio retrieval with Converging Tied Layers and Contrastive Loss,” 2022 Asia-Pacific Signal and Information Processing Association Annual Summit and Conference (APSIPA ASC), 2022, pp. 1644-1648, </a:t>
            </a:r>
            <a:r>
              <a:rPr lang="en-US" sz="800" err="1">
                <a:latin typeface="Arial"/>
                <a:cs typeface="Arial"/>
              </a:rPr>
              <a:t>doi</a:t>
            </a:r>
            <a:r>
              <a:rPr lang="en-US" sz="800">
                <a:latin typeface="Arial"/>
                <a:cs typeface="Arial"/>
              </a:rPr>
              <a:t>: 10.23919/APSIPAASC55919.2022.9979840. </a:t>
            </a:r>
            <a:endParaRPr lang="en-US"/>
          </a:p>
        </p:txBody>
      </p:sp>
    </p:spTree>
    <p:extLst>
      <p:ext uri="{BB962C8B-B14F-4D97-AF65-F5344CB8AC3E}">
        <p14:creationId xmlns:p14="http://schemas.microsoft.com/office/powerpoint/2010/main" val="1369383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Primer: AAC and LBAR</a:t>
            </a:r>
            <a:endParaRPr lang="en-US" b="0"/>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7</a:t>
            </a:fld>
            <a:endParaRPr lang="en-SG"/>
          </a:p>
        </p:txBody>
      </p:sp>
      <p:sp>
        <p:nvSpPr>
          <p:cNvPr id="6" name="Rectangle 5">
            <a:extLst>
              <a:ext uri="{FF2B5EF4-FFF2-40B4-BE49-F238E27FC236}">
                <a16:creationId xmlns:a16="http://schemas.microsoft.com/office/drawing/2014/main" id="{96E2A270-B672-0DCC-59B7-B3481A33FEBB}"/>
              </a:ext>
            </a:extLst>
          </p:cNvPr>
          <p:cNvSpPr/>
          <p:nvPr/>
        </p:nvSpPr>
        <p:spPr>
          <a:xfrm>
            <a:off x="1360713" y="1323033"/>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Automated Audio Captioning</a:t>
            </a:r>
          </a:p>
        </p:txBody>
      </p:sp>
      <p:sp>
        <p:nvSpPr>
          <p:cNvPr id="7" name="Rectangle 6">
            <a:extLst>
              <a:ext uri="{FF2B5EF4-FFF2-40B4-BE49-F238E27FC236}">
                <a16:creationId xmlns:a16="http://schemas.microsoft.com/office/drawing/2014/main" id="{385EB1E0-7717-6B41-DB78-528EA504665D}"/>
              </a:ext>
            </a:extLst>
          </p:cNvPr>
          <p:cNvSpPr/>
          <p:nvPr/>
        </p:nvSpPr>
        <p:spPr>
          <a:xfrm>
            <a:off x="5267010" y="1323032"/>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Language based Audio Retrieval</a:t>
            </a:r>
          </a:p>
        </p:txBody>
      </p:sp>
      <p:sp>
        <p:nvSpPr>
          <p:cNvPr id="3" name="TextBox 2">
            <a:extLst>
              <a:ext uri="{FF2B5EF4-FFF2-40B4-BE49-F238E27FC236}">
                <a16:creationId xmlns:a16="http://schemas.microsoft.com/office/drawing/2014/main" id="{7378A9AA-595E-6B3E-8DA2-E73E4D36B9C7}"/>
              </a:ext>
            </a:extLst>
          </p:cNvPr>
          <p:cNvSpPr txBox="1"/>
          <p:nvPr/>
        </p:nvSpPr>
        <p:spPr>
          <a:xfrm>
            <a:off x="609181" y="2669093"/>
            <a:ext cx="78377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latin typeface="Arial"/>
                <a:cs typeface="Arial"/>
              </a:rPr>
              <a:t> </a:t>
            </a:r>
            <a:r>
              <a:rPr lang="en-US" b="1">
                <a:latin typeface="Arial"/>
                <a:cs typeface="Arial"/>
              </a:rPr>
              <a:t>D</a:t>
            </a:r>
            <a:r>
              <a:rPr lang="en-US">
                <a:latin typeface="Arial"/>
                <a:cs typeface="Arial"/>
              </a:rPr>
              <a:t>etection and </a:t>
            </a:r>
            <a:r>
              <a:rPr lang="en-US" b="1">
                <a:latin typeface="Arial"/>
                <a:cs typeface="Arial"/>
              </a:rPr>
              <a:t>C</a:t>
            </a:r>
            <a:r>
              <a:rPr lang="en-US">
                <a:latin typeface="Arial"/>
                <a:cs typeface="Arial"/>
              </a:rPr>
              <a:t>lassification of </a:t>
            </a:r>
            <a:r>
              <a:rPr lang="en-US" b="1">
                <a:latin typeface="Arial"/>
                <a:cs typeface="Arial"/>
              </a:rPr>
              <a:t>A</a:t>
            </a:r>
            <a:r>
              <a:rPr lang="en-US">
                <a:latin typeface="Arial"/>
                <a:cs typeface="Arial"/>
              </a:rPr>
              <a:t>coustic </a:t>
            </a:r>
            <a:r>
              <a:rPr lang="en-US" b="1">
                <a:latin typeface="Arial"/>
                <a:cs typeface="Arial"/>
              </a:rPr>
              <a:t>S</a:t>
            </a:r>
            <a:r>
              <a:rPr lang="en-US">
                <a:latin typeface="Arial"/>
                <a:cs typeface="Arial"/>
              </a:rPr>
              <a:t>cenes and </a:t>
            </a:r>
            <a:r>
              <a:rPr lang="en-US" b="1">
                <a:latin typeface="Arial"/>
                <a:cs typeface="Arial"/>
              </a:rPr>
              <a:t>E</a:t>
            </a:r>
            <a:r>
              <a:rPr lang="en-US">
                <a:latin typeface="Arial"/>
                <a:cs typeface="Arial"/>
              </a:rPr>
              <a:t>vents (DCASE)</a:t>
            </a:r>
            <a:endParaRPr lang="en-US"/>
          </a:p>
          <a:p>
            <a:pPr marL="799465" lvl="1" indent="-342900">
              <a:buFont typeface="Courier New,monospace"/>
              <a:buChar char="o"/>
            </a:pPr>
            <a:r>
              <a:rPr lang="en-US">
                <a:latin typeface="Arial"/>
                <a:cs typeface="Arial"/>
              </a:rPr>
              <a:t>Yearly workshop and competition</a:t>
            </a:r>
          </a:p>
          <a:p>
            <a:pPr marL="799465" lvl="1" indent="-342900">
              <a:buFont typeface="Courier New"/>
              <a:buChar char="o"/>
            </a:pPr>
            <a:r>
              <a:rPr lang="en-US">
                <a:latin typeface="Arial"/>
                <a:cs typeface="Arial"/>
              </a:rPr>
              <a:t>AAC: 2020 </a:t>
            </a:r>
            <a:r>
              <a:rPr lang="en-US" baseline="30000">
                <a:solidFill>
                  <a:srgbClr val="C00000"/>
                </a:solidFill>
                <a:latin typeface="Arial"/>
                <a:cs typeface="Arial"/>
              </a:rPr>
              <a:t>[a]</a:t>
            </a:r>
            <a:endParaRPr lang="en-US"/>
          </a:p>
          <a:p>
            <a:pPr marL="799465" lvl="1" indent="-342900">
              <a:buFont typeface="Courier New"/>
              <a:buChar char="o"/>
            </a:pPr>
            <a:r>
              <a:rPr lang="en-US">
                <a:latin typeface="Arial"/>
                <a:cs typeface="Arial"/>
              </a:rPr>
              <a:t>LBAR: 2022 </a:t>
            </a:r>
            <a:r>
              <a:rPr lang="en-US" baseline="30000">
                <a:solidFill>
                  <a:srgbClr val="C00000"/>
                </a:solidFill>
                <a:latin typeface="Arial"/>
                <a:cs typeface="Arial"/>
              </a:rPr>
              <a:t>[b]</a:t>
            </a:r>
            <a:endParaRPr lang="en-US">
              <a:latin typeface="Arial"/>
              <a:cs typeface="Arial"/>
            </a:endParaRPr>
          </a:p>
        </p:txBody>
      </p:sp>
      <p:sp>
        <p:nvSpPr>
          <p:cNvPr id="8" name="TextBox 7">
            <a:extLst>
              <a:ext uri="{FF2B5EF4-FFF2-40B4-BE49-F238E27FC236}">
                <a16:creationId xmlns:a16="http://schemas.microsoft.com/office/drawing/2014/main" id="{AFAA6124-7202-8829-A8D5-D029C7A85DBA}"/>
              </a:ext>
            </a:extLst>
          </p:cNvPr>
          <p:cNvSpPr txBox="1"/>
          <p:nvPr/>
        </p:nvSpPr>
        <p:spPr>
          <a:xfrm>
            <a:off x="1921746" y="6204857"/>
            <a:ext cx="55642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[a]</a:t>
            </a:r>
            <a:r>
              <a:rPr lang="en-US" sz="800">
                <a:latin typeface="Arial"/>
                <a:cs typeface="Arial"/>
              </a:rPr>
              <a:t> https://dcase.community/challenge2020/</a:t>
            </a:r>
          </a:p>
          <a:p>
            <a:r>
              <a:rPr lang="en-US" sz="800">
                <a:solidFill>
                  <a:srgbClr val="C00000"/>
                </a:solidFill>
                <a:latin typeface="Arial"/>
                <a:cs typeface="Arial"/>
              </a:rPr>
              <a:t>[b]</a:t>
            </a:r>
            <a:r>
              <a:rPr lang="en-US" sz="800">
                <a:latin typeface="Arial"/>
                <a:cs typeface="Arial"/>
              </a:rPr>
              <a:t> https://dcase.community/challenge2022/</a:t>
            </a:r>
          </a:p>
          <a:p>
            <a:endParaRPr lang="en-US" sz="800">
              <a:latin typeface="Arial"/>
              <a:cs typeface="Arial"/>
            </a:endParaRPr>
          </a:p>
        </p:txBody>
      </p:sp>
    </p:spTree>
    <p:extLst>
      <p:ext uri="{BB962C8B-B14F-4D97-AF65-F5344CB8AC3E}">
        <p14:creationId xmlns:p14="http://schemas.microsoft.com/office/powerpoint/2010/main" val="1491359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987" y="951609"/>
            <a:ext cx="8367823" cy="4442428"/>
          </a:xfrm>
          <a:ln>
            <a:solidFill>
              <a:schemeClr val="tx1"/>
            </a:solidFill>
          </a:ln>
        </p:spPr>
        <p:txBody>
          <a:bodyPr/>
          <a:lstStyle/>
          <a:p>
            <a:pPr marL="342265" indent="-342265"/>
            <a:r>
              <a:rPr lang="en-US" sz="2000"/>
              <a:t>Contribution 1 - </a:t>
            </a:r>
            <a:r>
              <a:rPr lang="en-US" sz="2000">
                <a:latin typeface="Arial"/>
                <a:ea typeface="Verdana"/>
              </a:rPr>
              <a:t>Reconstruction Latent Space Similarity Regularization (RLSSR)</a:t>
            </a:r>
            <a:r>
              <a:rPr lang="en-US" sz="2000"/>
              <a:t>:</a:t>
            </a:r>
            <a:endParaRPr lang="en-US"/>
          </a:p>
          <a:p>
            <a:pPr marL="742315" lvl="1" indent="-285115"/>
            <a:r>
              <a:rPr lang="en-US" sz="1800"/>
              <a:t>Self Supervised objective </a:t>
            </a:r>
          </a:p>
          <a:p>
            <a:pPr marL="742315" lvl="1" indent="-285115"/>
            <a:r>
              <a:rPr lang="en-US" sz="1800"/>
              <a:t>Easy to implement and train</a:t>
            </a:r>
            <a:endParaRPr lang="en-US"/>
          </a:p>
          <a:p>
            <a:pPr marL="742315" lvl="1" indent="-285115"/>
            <a:r>
              <a:rPr lang="en-US" sz="1800">
                <a:solidFill>
                  <a:srgbClr val="000000"/>
                </a:solidFill>
              </a:rPr>
              <a:t>Improved SOTA on BLEU, </a:t>
            </a:r>
            <a:r>
              <a:rPr lang="en-US" sz="1800" err="1">
                <a:solidFill>
                  <a:srgbClr val="000000"/>
                </a:solidFill>
              </a:rPr>
              <a:t>SPIDEr</a:t>
            </a:r>
            <a:r>
              <a:rPr lang="en-US" sz="1800">
                <a:solidFill>
                  <a:srgbClr val="000000"/>
                </a:solidFill>
              </a:rPr>
              <a:t> metrics.</a:t>
            </a:r>
          </a:p>
          <a:p>
            <a:pPr marL="342265" indent="-342265"/>
            <a:r>
              <a:rPr lang="en-US" sz="2000"/>
              <a:t>Contribution 2 – Epochal Difficult Captions:</a:t>
            </a:r>
          </a:p>
          <a:p>
            <a:pPr marL="742315" lvl="1" indent="-285115"/>
            <a:r>
              <a:rPr lang="en-US" sz="1800"/>
              <a:t>Can be applied to any system</a:t>
            </a:r>
          </a:p>
          <a:p>
            <a:pPr marL="742315" lvl="1" indent="-285115"/>
            <a:r>
              <a:rPr lang="en-US" sz="1800"/>
              <a:t>Elegant evolution of the keyword estimation supplementary task</a:t>
            </a:r>
          </a:p>
          <a:p>
            <a:pPr marL="742315" lvl="1" indent="-285115"/>
            <a:r>
              <a:rPr lang="en-US" sz="1800">
                <a:solidFill>
                  <a:srgbClr val="000000"/>
                </a:solidFill>
              </a:rPr>
              <a:t>Improvement of up to 5.5% in </a:t>
            </a:r>
            <a:r>
              <a:rPr lang="en-US" sz="1800" err="1">
                <a:solidFill>
                  <a:srgbClr val="000000"/>
                </a:solidFill>
              </a:rPr>
              <a:t>SPIDEr</a:t>
            </a:r>
            <a:endParaRPr lang="en-US" sz="1800">
              <a:solidFill>
                <a:srgbClr val="000000"/>
              </a:solidFill>
            </a:endParaRPr>
          </a:p>
          <a:p>
            <a:pPr marL="342265" indent="-342265"/>
            <a:r>
              <a:rPr lang="en-US" sz="2000"/>
              <a:t>Contribution 3 – Converging Tied Layers:</a:t>
            </a:r>
          </a:p>
          <a:p>
            <a:pPr marL="742315" lvl="1" indent="-285115">
              <a:buFont typeface="Calibri"/>
              <a:buChar char="-"/>
            </a:pPr>
            <a:r>
              <a:rPr lang="en-US" sz="1800">
                <a:solidFill>
                  <a:srgbClr val="000000"/>
                </a:solidFill>
              </a:rPr>
              <a:t>Significantly beats baseline performance for audio retrieval</a:t>
            </a:r>
          </a:p>
          <a:p>
            <a:pPr marL="742315" lvl="1" indent="-285115">
              <a:buFont typeface="Calibri"/>
              <a:buChar char="-"/>
            </a:pPr>
            <a:r>
              <a:rPr lang="en-US" sz="1800">
                <a:solidFill>
                  <a:srgbClr val="000000"/>
                </a:solidFill>
              </a:rPr>
              <a:t>Number of trainable parameters relatively small.</a:t>
            </a:r>
          </a:p>
          <a:p>
            <a:pPr marL="457200" lvl="1" indent="0">
              <a:buNone/>
            </a:pPr>
            <a:endParaRPr lang="en-US" sz="1800">
              <a:solidFill>
                <a:srgbClr val="000000"/>
              </a:solidFill>
            </a:endParaRPr>
          </a:p>
        </p:txBody>
      </p:sp>
      <p:sp>
        <p:nvSpPr>
          <p:cNvPr id="4" name="Slide Number Placeholder 3"/>
          <p:cNvSpPr>
            <a:spLocks noGrp="1"/>
          </p:cNvSpPr>
          <p:nvPr>
            <p:ph type="sldNum" sz="quarter" idx="10"/>
          </p:nvPr>
        </p:nvSpPr>
        <p:spPr/>
        <p:txBody>
          <a:bodyPr/>
          <a:lstStyle/>
          <a:p>
            <a:pPr>
              <a:defRPr/>
            </a:pPr>
            <a:fld id="{68687031-3A6D-4125-8D93-FCFF1AEFD90E}" type="slidenum">
              <a:rPr lang="en-SG" dirty="0" smtClean="0"/>
              <a:pPr>
                <a:defRPr/>
              </a:pPr>
              <a:t>70</a:t>
            </a:fld>
            <a:endParaRPr lang="en-SG"/>
          </a:p>
        </p:txBody>
      </p:sp>
      <p:sp>
        <p:nvSpPr>
          <p:cNvPr id="23" name="Title 1"/>
          <p:cNvSpPr txBox="1">
            <a:spLocks/>
          </p:cNvSpPr>
          <p:nvPr/>
        </p:nvSpPr>
        <p:spPr bwMode="auto">
          <a:xfrm>
            <a:off x="213178" y="199114"/>
            <a:ext cx="8707539" cy="8357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0000"/>
                </a:solidFill>
                <a:latin typeface="+mj-lt"/>
                <a:ea typeface="+mj-ea"/>
                <a:cs typeface="+mj-cs"/>
              </a:defRPr>
            </a:lvl1pPr>
            <a:lvl2pPr algn="l" rtl="0" eaLnBrk="0" fontAlgn="base" hangingPunct="0">
              <a:spcBef>
                <a:spcPct val="0"/>
              </a:spcBef>
              <a:spcAft>
                <a:spcPct val="0"/>
              </a:spcAft>
              <a:defRPr sz="3200" b="1">
                <a:solidFill>
                  <a:srgbClr val="FF0000"/>
                </a:solidFill>
                <a:latin typeface="Verdana" pitchFamily="34" charset="0"/>
                <a:cs typeface="Arial" charset="0"/>
              </a:defRPr>
            </a:lvl2pPr>
            <a:lvl3pPr algn="l" rtl="0" eaLnBrk="0" fontAlgn="base" hangingPunct="0">
              <a:spcBef>
                <a:spcPct val="0"/>
              </a:spcBef>
              <a:spcAft>
                <a:spcPct val="0"/>
              </a:spcAft>
              <a:defRPr sz="3200" b="1">
                <a:solidFill>
                  <a:srgbClr val="FF0000"/>
                </a:solidFill>
                <a:latin typeface="Verdana" pitchFamily="34" charset="0"/>
                <a:cs typeface="Arial" charset="0"/>
              </a:defRPr>
            </a:lvl3pPr>
            <a:lvl4pPr algn="l" rtl="0" eaLnBrk="0" fontAlgn="base" hangingPunct="0">
              <a:spcBef>
                <a:spcPct val="0"/>
              </a:spcBef>
              <a:spcAft>
                <a:spcPct val="0"/>
              </a:spcAft>
              <a:defRPr sz="3200" b="1">
                <a:solidFill>
                  <a:srgbClr val="FF0000"/>
                </a:solidFill>
                <a:latin typeface="Verdana" pitchFamily="34" charset="0"/>
                <a:cs typeface="Arial" charset="0"/>
              </a:defRPr>
            </a:lvl4pPr>
            <a:lvl5pPr algn="l" rtl="0" eaLnBrk="0" fontAlgn="base" hangingPunct="0">
              <a:spcBef>
                <a:spcPct val="0"/>
              </a:spcBef>
              <a:spcAft>
                <a:spcPct val="0"/>
              </a:spcAft>
              <a:defRPr sz="3200" b="1">
                <a:solidFill>
                  <a:srgbClr val="FF0000"/>
                </a:solidFill>
                <a:latin typeface="Verdana" pitchFamily="34" charset="0"/>
                <a:cs typeface="Arial" charset="0"/>
              </a:defRPr>
            </a:lvl5pPr>
            <a:lvl6pPr marL="457200" algn="l" rtl="0" eaLnBrk="1" fontAlgn="base" hangingPunct="1">
              <a:spcBef>
                <a:spcPct val="0"/>
              </a:spcBef>
              <a:spcAft>
                <a:spcPct val="0"/>
              </a:spcAft>
              <a:defRPr sz="3200" b="1">
                <a:solidFill>
                  <a:srgbClr val="FF0000"/>
                </a:solidFill>
                <a:latin typeface="Verdana" pitchFamily="34" charset="0"/>
                <a:cs typeface="Arial" charset="0"/>
              </a:defRPr>
            </a:lvl6pPr>
            <a:lvl7pPr marL="914400" algn="l" rtl="0" eaLnBrk="1" fontAlgn="base" hangingPunct="1">
              <a:spcBef>
                <a:spcPct val="0"/>
              </a:spcBef>
              <a:spcAft>
                <a:spcPct val="0"/>
              </a:spcAft>
              <a:defRPr sz="3200" b="1">
                <a:solidFill>
                  <a:srgbClr val="FF0000"/>
                </a:solidFill>
                <a:latin typeface="Verdana" pitchFamily="34" charset="0"/>
                <a:cs typeface="Arial" charset="0"/>
              </a:defRPr>
            </a:lvl7pPr>
            <a:lvl8pPr marL="1371600" algn="l" rtl="0" eaLnBrk="1" fontAlgn="base" hangingPunct="1">
              <a:spcBef>
                <a:spcPct val="0"/>
              </a:spcBef>
              <a:spcAft>
                <a:spcPct val="0"/>
              </a:spcAft>
              <a:defRPr sz="3200" b="1">
                <a:solidFill>
                  <a:srgbClr val="FF0000"/>
                </a:solidFill>
                <a:latin typeface="Verdana" pitchFamily="34" charset="0"/>
                <a:cs typeface="Arial" charset="0"/>
              </a:defRPr>
            </a:lvl8pPr>
            <a:lvl9pPr marL="1828800" algn="l" rtl="0" eaLnBrk="1" fontAlgn="base" hangingPunct="1">
              <a:spcBef>
                <a:spcPct val="0"/>
              </a:spcBef>
              <a:spcAft>
                <a:spcPct val="0"/>
              </a:spcAft>
              <a:defRPr sz="3200" b="1">
                <a:solidFill>
                  <a:srgbClr val="FF0000"/>
                </a:solidFill>
                <a:latin typeface="Verdana" pitchFamily="34" charset="0"/>
                <a:cs typeface="Arial" charset="0"/>
              </a:defRPr>
            </a:lvl9pPr>
          </a:lstStyle>
          <a:p>
            <a:r>
              <a:rPr lang="en-US" kern="0"/>
              <a:t>4 Conclusions &amp; Future work</a:t>
            </a:r>
          </a:p>
        </p:txBody>
      </p:sp>
    </p:spTree>
    <p:extLst>
      <p:ext uri="{BB962C8B-B14F-4D97-AF65-F5344CB8AC3E}">
        <p14:creationId xmlns:p14="http://schemas.microsoft.com/office/powerpoint/2010/main" val="3236110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987" y="951609"/>
            <a:ext cx="8601730" cy="5293616"/>
          </a:xfrm>
        </p:spPr>
        <p:txBody>
          <a:bodyPr/>
          <a:lstStyle/>
          <a:p>
            <a:pPr marL="342265" indent="-342265"/>
            <a:r>
              <a:rPr lang="en-US" sz="2000" dirty="0"/>
              <a:t>Future work 1:</a:t>
            </a:r>
            <a:endParaRPr lang="en-US" dirty="0"/>
          </a:p>
          <a:p>
            <a:pPr marL="742315" lvl="1" indent="-285115"/>
            <a:r>
              <a:rPr lang="en-US" sz="1800" dirty="0"/>
              <a:t>Comprehensive data collection for audio captioning</a:t>
            </a:r>
          </a:p>
          <a:p>
            <a:pPr marL="742315" lvl="1" indent="-285115"/>
            <a:r>
              <a:rPr lang="en-US" sz="1800" dirty="0"/>
              <a:t>Clotho's size is relatively small , hence genre variety is limited </a:t>
            </a:r>
          </a:p>
          <a:p>
            <a:pPr marL="742315" lvl="1" indent="-285115"/>
            <a:r>
              <a:rPr lang="en-US" sz="1800" dirty="0">
                <a:solidFill>
                  <a:srgbClr val="000000"/>
                </a:solidFill>
              </a:rPr>
              <a:t>Synthetic augmentation from large generative models</a:t>
            </a:r>
          </a:p>
          <a:p>
            <a:pPr marL="342265" indent="-342265"/>
            <a:r>
              <a:rPr lang="en-US" sz="2000" dirty="0"/>
              <a:t>Future work 2:</a:t>
            </a:r>
          </a:p>
          <a:p>
            <a:pPr marL="742315" lvl="1" indent="-285115"/>
            <a:r>
              <a:rPr lang="en-US" sz="1800" dirty="0"/>
              <a:t>Robust evaluation </a:t>
            </a:r>
            <a:endParaRPr lang="en-US" dirty="0"/>
          </a:p>
          <a:p>
            <a:pPr marL="742315" lvl="1" indent="-285115"/>
            <a:r>
              <a:rPr lang="en-US" sz="1800" dirty="0">
                <a:solidFill>
                  <a:srgbClr val="000000"/>
                </a:solidFill>
              </a:rPr>
              <a:t>Metrics adapted to Automated audio captioning</a:t>
            </a:r>
          </a:p>
          <a:p>
            <a:pPr marL="342265" indent="-342265"/>
            <a:r>
              <a:rPr lang="en-US" sz="2000" dirty="0"/>
              <a:t>Future work 3:</a:t>
            </a:r>
          </a:p>
          <a:p>
            <a:pPr marL="742315" lvl="1" indent="-285115"/>
            <a:r>
              <a:rPr lang="en-US" sz="1800" dirty="0">
                <a:solidFill>
                  <a:srgbClr val="000000"/>
                </a:solidFill>
              </a:rPr>
              <a:t>Multitask training for both audio captioning and audio retrieval</a:t>
            </a:r>
            <a:endParaRPr lang="en-US" dirty="0">
              <a:solidFill>
                <a:srgbClr val="000000"/>
              </a:solidFill>
            </a:endParaRPr>
          </a:p>
          <a:p>
            <a:pPr marL="742315" lvl="1" indent="-285115"/>
            <a:r>
              <a:rPr lang="en-US" sz="1800" dirty="0"/>
              <a:t>Fundamentally similar tasks which might complement each other </a:t>
            </a:r>
          </a:p>
          <a:p>
            <a:pPr marL="342265" indent="-342265"/>
            <a:r>
              <a:rPr lang="en-US" sz="2000"/>
              <a:t>Future work 4:</a:t>
            </a:r>
          </a:p>
          <a:p>
            <a:pPr marL="742315" lvl="1" indent="-285115"/>
            <a:r>
              <a:rPr lang="en-US" sz="1600" dirty="0"/>
              <a:t>Video Captioning</a:t>
            </a:r>
          </a:p>
          <a:p>
            <a:pPr marL="342265" indent="-342265"/>
            <a:endParaRPr lang="en-US" sz="2200" dirty="0">
              <a:solidFill>
                <a:srgbClr val="000000"/>
              </a:solidFill>
            </a:endParaRP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71</a:t>
            </a:fld>
            <a:endParaRPr lang="en-SG"/>
          </a:p>
        </p:txBody>
      </p:sp>
      <p:sp>
        <p:nvSpPr>
          <p:cNvPr id="23" name="Title 1"/>
          <p:cNvSpPr txBox="1">
            <a:spLocks/>
          </p:cNvSpPr>
          <p:nvPr/>
        </p:nvSpPr>
        <p:spPr bwMode="auto">
          <a:xfrm>
            <a:off x="213178" y="199114"/>
            <a:ext cx="8707539" cy="83574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rgbClr val="FF0000"/>
                </a:solidFill>
                <a:latin typeface="+mj-lt"/>
                <a:ea typeface="+mj-ea"/>
                <a:cs typeface="+mj-cs"/>
              </a:defRPr>
            </a:lvl1pPr>
            <a:lvl2pPr algn="l" rtl="0" eaLnBrk="0" fontAlgn="base" hangingPunct="0">
              <a:spcBef>
                <a:spcPct val="0"/>
              </a:spcBef>
              <a:spcAft>
                <a:spcPct val="0"/>
              </a:spcAft>
              <a:defRPr sz="3200" b="1">
                <a:solidFill>
                  <a:srgbClr val="FF0000"/>
                </a:solidFill>
                <a:latin typeface="Verdana" pitchFamily="34" charset="0"/>
                <a:cs typeface="Arial" charset="0"/>
              </a:defRPr>
            </a:lvl2pPr>
            <a:lvl3pPr algn="l" rtl="0" eaLnBrk="0" fontAlgn="base" hangingPunct="0">
              <a:spcBef>
                <a:spcPct val="0"/>
              </a:spcBef>
              <a:spcAft>
                <a:spcPct val="0"/>
              </a:spcAft>
              <a:defRPr sz="3200" b="1">
                <a:solidFill>
                  <a:srgbClr val="FF0000"/>
                </a:solidFill>
                <a:latin typeface="Verdana" pitchFamily="34" charset="0"/>
                <a:cs typeface="Arial" charset="0"/>
              </a:defRPr>
            </a:lvl3pPr>
            <a:lvl4pPr algn="l" rtl="0" eaLnBrk="0" fontAlgn="base" hangingPunct="0">
              <a:spcBef>
                <a:spcPct val="0"/>
              </a:spcBef>
              <a:spcAft>
                <a:spcPct val="0"/>
              </a:spcAft>
              <a:defRPr sz="3200" b="1">
                <a:solidFill>
                  <a:srgbClr val="FF0000"/>
                </a:solidFill>
                <a:latin typeface="Verdana" pitchFamily="34" charset="0"/>
                <a:cs typeface="Arial" charset="0"/>
              </a:defRPr>
            </a:lvl4pPr>
            <a:lvl5pPr algn="l" rtl="0" eaLnBrk="0" fontAlgn="base" hangingPunct="0">
              <a:spcBef>
                <a:spcPct val="0"/>
              </a:spcBef>
              <a:spcAft>
                <a:spcPct val="0"/>
              </a:spcAft>
              <a:defRPr sz="3200" b="1">
                <a:solidFill>
                  <a:srgbClr val="FF0000"/>
                </a:solidFill>
                <a:latin typeface="Verdana" pitchFamily="34" charset="0"/>
                <a:cs typeface="Arial" charset="0"/>
              </a:defRPr>
            </a:lvl5pPr>
            <a:lvl6pPr marL="457200" algn="l" rtl="0" eaLnBrk="1" fontAlgn="base" hangingPunct="1">
              <a:spcBef>
                <a:spcPct val="0"/>
              </a:spcBef>
              <a:spcAft>
                <a:spcPct val="0"/>
              </a:spcAft>
              <a:defRPr sz="3200" b="1">
                <a:solidFill>
                  <a:srgbClr val="FF0000"/>
                </a:solidFill>
                <a:latin typeface="Verdana" pitchFamily="34" charset="0"/>
                <a:cs typeface="Arial" charset="0"/>
              </a:defRPr>
            </a:lvl6pPr>
            <a:lvl7pPr marL="914400" algn="l" rtl="0" eaLnBrk="1" fontAlgn="base" hangingPunct="1">
              <a:spcBef>
                <a:spcPct val="0"/>
              </a:spcBef>
              <a:spcAft>
                <a:spcPct val="0"/>
              </a:spcAft>
              <a:defRPr sz="3200" b="1">
                <a:solidFill>
                  <a:srgbClr val="FF0000"/>
                </a:solidFill>
                <a:latin typeface="Verdana" pitchFamily="34" charset="0"/>
                <a:cs typeface="Arial" charset="0"/>
              </a:defRPr>
            </a:lvl7pPr>
            <a:lvl8pPr marL="1371600" algn="l" rtl="0" eaLnBrk="1" fontAlgn="base" hangingPunct="1">
              <a:spcBef>
                <a:spcPct val="0"/>
              </a:spcBef>
              <a:spcAft>
                <a:spcPct val="0"/>
              </a:spcAft>
              <a:defRPr sz="3200" b="1">
                <a:solidFill>
                  <a:srgbClr val="FF0000"/>
                </a:solidFill>
                <a:latin typeface="Verdana" pitchFamily="34" charset="0"/>
                <a:cs typeface="Arial" charset="0"/>
              </a:defRPr>
            </a:lvl8pPr>
            <a:lvl9pPr marL="1828800" algn="l" rtl="0" eaLnBrk="1" fontAlgn="base" hangingPunct="1">
              <a:spcBef>
                <a:spcPct val="0"/>
              </a:spcBef>
              <a:spcAft>
                <a:spcPct val="0"/>
              </a:spcAft>
              <a:defRPr sz="3200" b="1">
                <a:solidFill>
                  <a:srgbClr val="FF0000"/>
                </a:solidFill>
                <a:latin typeface="Verdana" pitchFamily="34" charset="0"/>
                <a:cs typeface="Arial" charset="0"/>
              </a:defRPr>
            </a:lvl9pPr>
          </a:lstStyle>
          <a:p>
            <a:r>
              <a:rPr lang="en-US" kern="0"/>
              <a:t>4 Conclusions &amp; Future work</a:t>
            </a:r>
          </a:p>
        </p:txBody>
      </p:sp>
    </p:spTree>
    <p:extLst>
      <p:ext uri="{BB962C8B-B14F-4D97-AF65-F5344CB8AC3E}">
        <p14:creationId xmlns:p14="http://schemas.microsoft.com/office/powerpoint/2010/main" val="4005801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
          <p:cNvSpPr>
            <a:spLocks noGrp="1"/>
          </p:cNvSpPr>
          <p:nvPr>
            <p:ph idx="1"/>
          </p:nvPr>
        </p:nvSpPr>
        <p:spPr>
          <a:xfrm>
            <a:off x="379639" y="1583881"/>
            <a:ext cx="8229600" cy="3684319"/>
          </a:xfrm>
        </p:spPr>
        <p:txBody>
          <a:bodyPr/>
          <a:lstStyle/>
          <a:p>
            <a:pPr algn="ctr">
              <a:buFontTx/>
              <a:buNone/>
            </a:pPr>
            <a:endParaRPr lang="en-US">
              <a:solidFill>
                <a:srgbClr val="FF0000"/>
              </a:solidFill>
            </a:endParaRPr>
          </a:p>
          <a:p>
            <a:pPr algn="ctr">
              <a:buFontTx/>
              <a:buNone/>
            </a:pPr>
            <a:endParaRPr lang="en-US">
              <a:solidFill>
                <a:srgbClr val="FF0000"/>
              </a:solidFill>
            </a:endParaRPr>
          </a:p>
          <a:p>
            <a:pPr algn="ctr">
              <a:buFontTx/>
              <a:buNone/>
            </a:pPr>
            <a:endParaRPr lang="en-US">
              <a:solidFill>
                <a:srgbClr val="FF0000"/>
              </a:solidFill>
            </a:endParaRPr>
          </a:p>
          <a:p>
            <a:pPr algn="ctr">
              <a:buFontTx/>
              <a:buNone/>
            </a:pPr>
            <a:r>
              <a:rPr lang="en-US" sz="4000" b="1">
                <a:solidFill>
                  <a:srgbClr val="FF0000"/>
                </a:solidFill>
              </a:rPr>
              <a:t>Thank you very much!</a:t>
            </a:r>
            <a:endParaRPr lang="en-SG" sz="4000" b="1">
              <a:solidFill>
                <a:srgbClr val="FF0000"/>
              </a:solidFill>
            </a:endParaRP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72</a:t>
            </a:fld>
            <a:endParaRPr lang="en-SG"/>
          </a:p>
        </p:txBody>
      </p:sp>
    </p:spTree>
    <p:extLst>
      <p:ext uri="{BB962C8B-B14F-4D97-AF65-F5344CB8AC3E}">
        <p14:creationId xmlns:p14="http://schemas.microsoft.com/office/powerpoint/2010/main" val="1184869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a typeface="Verdana"/>
              </a:rPr>
              <a:t>Primer: AAC and LBAR</a:t>
            </a:r>
            <a:endParaRPr lang="en-US" b="0">
              <a:ea typeface="Verdana"/>
            </a:endParaRP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8</a:t>
            </a:fld>
            <a:endParaRPr lang="en-SG"/>
          </a:p>
        </p:txBody>
      </p:sp>
      <p:sp>
        <p:nvSpPr>
          <p:cNvPr id="6" name="Rectangle 5">
            <a:extLst>
              <a:ext uri="{FF2B5EF4-FFF2-40B4-BE49-F238E27FC236}">
                <a16:creationId xmlns:a16="http://schemas.microsoft.com/office/drawing/2014/main" id="{96E2A270-B672-0DCC-59B7-B3481A33FEBB}"/>
              </a:ext>
            </a:extLst>
          </p:cNvPr>
          <p:cNvSpPr/>
          <p:nvPr/>
        </p:nvSpPr>
        <p:spPr>
          <a:xfrm>
            <a:off x="1360713" y="1323033"/>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Automated Audio Captioning</a:t>
            </a:r>
          </a:p>
        </p:txBody>
      </p:sp>
      <p:sp>
        <p:nvSpPr>
          <p:cNvPr id="7" name="Rectangle 6">
            <a:extLst>
              <a:ext uri="{FF2B5EF4-FFF2-40B4-BE49-F238E27FC236}">
                <a16:creationId xmlns:a16="http://schemas.microsoft.com/office/drawing/2014/main" id="{385EB1E0-7717-6B41-DB78-528EA504665D}"/>
              </a:ext>
            </a:extLst>
          </p:cNvPr>
          <p:cNvSpPr/>
          <p:nvPr/>
        </p:nvSpPr>
        <p:spPr>
          <a:xfrm>
            <a:off x="5267010" y="1323032"/>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Language based Audio Retrieval</a:t>
            </a:r>
          </a:p>
        </p:txBody>
      </p:sp>
      <p:sp>
        <p:nvSpPr>
          <p:cNvPr id="3" name="TextBox 2">
            <a:extLst>
              <a:ext uri="{FF2B5EF4-FFF2-40B4-BE49-F238E27FC236}">
                <a16:creationId xmlns:a16="http://schemas.microsoft.com/office/drawing/2014/main" id="{7378A9AA-595E-6B3E-8DA2-E73E4D36B9C7}"/>
              </a:ext>
            </a:extLst>
          </p:cNvPr>
          <p:cNvSpPr txBox="1"/>
          <p:nvPr/>
        </p:nvSpPr>
        <p:spPr>
          <a:xfrm>
            <a:off x="609181" y="2669093"/>
            <a:ext cx="78377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Arial"/>
                <a:cs typeface="Arial"/>
              </a:rPr>
              <a:t>2. Clotho Dataset </a:t>
            </a:r>
            <a:r>
              <a:rPr lang="en-US" baseline="30000">
                <a:solidFill>
                  <a:srgbClr val="C00000"/>
                </a:solidFill>
                <a:latin typeface="Arial"/>
                <a:cs typeface="Arial"/>
              </a:rPr>
              <a:t>[83]</a:t>
            </a:r>
            <a:endParaRPr lang="en-US" baseline="30000">
              <a:solidFill>
                <a:srgbClr val="C00000"/>
              </a:solidFill>
            </a:endParaRPr>
          </a:p>
          <a:p>
            <a:pPr marL="799465" lvl="1" indent="-342900">
              <a:buFont typeface="Courier New"/>
              <a:buChar char="o"/>
            </a:pPr>
            <a:r>
              <a:rPr lang="en-US">
                <a:solidFill>
                  <a:srgbClr val="000000"/>
                </a:solidFill>
                <a:latin typeface="Arial"/>
                <a:cs typeface="Helvetica"/>
              </a:rPr>
              <a:t>Audio: 4981 clips of 15 to 30s duration</a:t>
            </a:r>
            <a:endParaRPr lang="en-US">
              <a:solidFill>
                <a:srgbClr val="C00000"/>
              </a:solidFill>
              <a:latin typeface="Arial"/>
            </a:endParaRPr>
          </a:p>
          <a:p>
            <a:pPr marL="799465" lvl="1" indent="-342900">
              <a:buFont typeface="Courier New"/>
              <a:buChar char="o"/>
            </a:pPr>
            <a:r>
              <a:rPr lang="en-US">
                <a:solidFill>
                  <a:srgbClr val="000000"/>
                </a:solidFill>
                <a:latin typeface="Arial"/>
                <a:cs typeface="Helvetica"/>
              </a:rPr>
              <a:t>Captions: 8 to 20 words long</a:t>
            </a:r>
            <a:endParaRPr lang="en-US">
              <a:solidFill>
                <a:srgbClr val="C00000"/>
              </a:solidFill>
              <a:latin typeface="Arial"/>
            </a:endParaRPr>
          </a:p>
          <a:p>
            <a:pPr marL="799465" lvl="1" indent="-342900">
              <a:buFont typeface="Courier New"/>
              <a:buChar char="o"/>
            </a:pPr>
            <a:endParaRPr lang="en-US">
              <a:solidFill>
                <a:srgbClr val="000000"/>
              </a:solidFill>
              <a:latin typeface="Arial"/>
              <a:cs typeface="Helvetica"/>
            </a:endParaRPr>
          </a:p>
        </p:txBody>
      </p:sp>
      <p:sp>
        <p:nvSpPr>
          <p:cNvPr id="8" name="TextBox 7">
            <a:extLst>
              <a:ext uri="{FF2B5EF4-FFF2-40B4-BE49-F238E27FC236}">
                <a16:creationId xmlns:a16="http://schemas.microsoft.com/office/drawing/2014/main" id="{AFAA6124-7202-8829-A8D5-D029C7A85DBA}"/>
              </a:ext>
            </a:extLst>
          </p:cNvPr>
          <p:cNvSpPr txBox="1"/>
          <p:nvPr/>
        </p:nvSpPr>
        <p:spPr>
          <a:xfrm>
            <a:off x="1921746" y="6204857"/>
            <a:ext cx="55642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[83]</a:t>
            </a:r>
            <a:r>
              <a:rPr lang="en-US" sz="800">
                <a:latin typeface="Arial"/>
                <a:cs typeface="Arial"/>
              </a:rPr>
              <a:t> Konstantinos Drossos, Samuel Lipping, and Tuomas Virtanen. Clotho: an Audio Captioning Dataset. In ICASSP 2020 - 2020 IEEE International Conference on Acoustics, Speech and Signal Processing (ICASSP), pages 736– 740, 2020. </a:t>
            </a:r>
            <a:r>
              <a:rPr lang="en-US" sz="800" err="1">
                <a:latin typeface="Arial"/>
                <a:cs typeface="Arial"/>
              </a:rPr>
              <a:t>doi</a:t>
            </a:r>
            <a:r>
              <a:rPr lang="en-US" sz="800">
                <a:latin typeface="Arial"/>
                <a:cs typeface="Arial"/>
              </a:rPr>
              <a:t>: 10.1109/ICASSP40776.2020.9052990</a:t>
            </a:r>
            <a:endParaRPr lang="en-US"/>
          </a:p>
        </p:txBody>
      </p:sp>
      <p:graphicFrame>
        <p:nvGraphicFramePr>
          <p:cNvPr id="12" name="Table 11">
            <a:extLst>
              <a:ext uri="{FF2B5EF4-FFF2-40B4-BE49-F238E27FC236}">
                <a16:creationId xmlns:a16="http://schemas.microsoft.com/office/drawing/2014/main" id="{01BFE003-3CE3-3F91-376A-95FB82F19314}"/>
              </a:ext>
            </a:extLst>
          </p:cNvPr>
          <p:cNvGraphicFramePr>
            <a:graphicFrameLocks noGrp="1"/>
          </p:cNvGraphicFramePr>
          <p:nvPr>
            <p:extLst>
              <p:ext uri="{D42A27DB-BD31-4B8C-83A1-F6EECF244321}">
                <p14:modId xmlns:p14="http://schemas.microsoft.com/office/powerpoint/2010/main" val="845617230"/>
              </p:ext>
            </p:extLst>
          </p:nvPr>
        </p:nvGraphicFramePr>
        <p:xfrm>
          <a:off x="2579076" y="3923044"/>
          <a:ext cx="5780574" cy="1854199"/>
        </p:xfrm>
        <a:graphic>
          <a:graphicData uri="http://schemas.openxmlformats.org/drawingml/2006/table">
            <a:tbl>
              <a:tblPr firstRow="1" bandRow="1">
                <a:tableStyleId>{5C22544A-7EE6-4342-B048-85BDC9FD1C3A}</a:tableStyleId>
              </a:tblPr>
              <a:tblGrid>
                <a:gridCol w="5780574">
                  <a:extLst>
                    <a:ext uri="{9D8B030D-6E8A-4147-A177-3AD203B41FA5}">
                      <a16:colId xmlns:a16="http://schemas.microsoft.com/office/drawing/2014/main" val="3763260116"/>
                    </a:ext>
                  </a:extLst>
                </a:gridCol>
              </a:tblGrid>
              <a:tr h="370839">
                <a:tc>
                  <a:txBody>
                    <a:bodyPr/>
                    <a:lstStyle/>
                    <a:p>
                      <a:pPr lvl="0" algn="l">
                        <a:lnSpc>
                          <a:spcPct val="100000"/>
                        </a:lnSpc>
                        <a:spcBef>
                          <a:spcPts val="0"/>
                        </a:spcBef>
                        <a:spcAft>
                          <a:spcPts val="0"/>
                        </a:spcAft>
                        <a:buNone/>
                      </a:pPr>
                      <a:r>
                        <a:rPr lang="en-US" sz="1200" b="0" i="0" u="none" strike="noStrike" noProof="0">
                          <a:solidFill>
                            <a:schemeClr val="tx1"/>
                          </a:solidFill>
                          <a:latin typeface="Arial"/>
                        </a:rPr>
                        <a:t>While birds chirp in the background, a car drives down the street and shifts gears</a:t>
                      </a:r>
                      <a:endParaRPr lang="en-US" sz="1200" b="1" i="0" u="none" strike="noStrike" noProof="0">
                        <a:solidFill>
                          <a:schemeClr val="tx1"/>
                        </a:solidFill>
                        <a:latin typeface="Arial"/>
                      </a:endParaRPr>
                    </a:p>
                  </a:txBody>
                  <a:tcPr>
                    <a:solidFill>
                      <a:schemeClr val="bg1">
                        <a:lumMod val="95000"/>
                      </a:schemeClr>
                    </a:solidFill>
                  </a:tcPr>
                </a:tc>
                <a:extLst>
                  <a:ext uri="{0D108BD9-81ED-4DB2-BD59-A6C34878D82A}">
                    <a16:rowId xmlns:a16="http://schemas.microsoft.com/office/drawing/2014/main" val="1653929331"/>
                  </a:ext>
                </a:extLst>
              </a:tr>
              <a:tr h="370840">
                <a:tc>
                  <a:txBody>
                    <a:bodyPr/>
                    <a:lstStyle/>
                    <a:p>
                      <a:pPr lvl="0" algn="l">
                        <a:lnSpc>
                          <a:spcPct val="100000"/>
                        </a:lnSpc>
                        <a:spcBef>
                          <a:spcPts val="0"/>
                        </a:spcBef>
                        <a:spcAft>
                          <a:spcPts val="0"/>
                        </a:spcAft>
                        <a:buNone/>
                      </a:pPr>
                      <a:r>
                        <a:rPr lang="en-US" sz="1200" b="0" i="0" u="none" strike="noStrike" noProof="0">
                          <a:solidFill>
                            <a:srgbClr val="FFFFFF"/>
                          </a:solidFill>
                          <a:latin typeface="Arial"/>
                        </a:rPr>
                        <a:t>As birds sing in the background, a car drives by, humming loudly.</a:t>
                      </a:r>
                      <a:endParaRPr lang="en-US" sz="1200" b="1" i="0" u="none" strike="noStrike" noProof="0">
                        <a:solidFill>
                          <a:srgbClr val="FFFFFF"/>
                        </a:solidFill>
                        <a:latin typeface="Arial"/>
                      </a:endParaRPr>
                    </a:p>
                  </a:txBody>
                  <a:tcPr>
                    <a:solidFill>
                      <a:schemeClr val="tx1">
                        <a:lumMod val="85000"/>
                        <a:lumOff val="15000"/>
                      </a:schemeClr>
                    </a:solidFill>
                  </a:tcPr>
                </a:tc>
                <a:extLst>
                  <a:ext uri="{0D108BD9-81ED-4DB2-BD59-A6C34878D82A}">
                    <a16:rowId xmlns:a16="http://schemas.microsoft.com/office/drawing/2014/main" val="3846452563"/>
                  </a:ext>
                </a:extLst>
              </a:tr>
              <a:tr h="370840">
                <a:tc>
                  <a:txBody>
                    <a:bodyPr/>
                    <a:lstStyle/>
                    <a:p>
                      <a:pPr lvl="0">
                        <a:buNone/>
                      </a:pPr>
                      <a:r>
                        <a:rPr lang="en-US" sz="1200" b="0" i="0" u="none" strike="noStrike" noProof="0">
                          <a:solidFill>
                            <a:schemeClr val="tx1"/>
                          </a:solidFill>
                          <a:latin typeface="Arial"/>
                        </a:rPr>
                        <a:t>Cars are racing down the track and birds are tweeting.</a:t>
                      </a:r>
                      <a:endParaRPr lang="en-US" sz="1200">
                        <a:solidFill>
                          <a:schemeClr val="tx1"/>
                        </a:solidFill>
                      </a:endParaRPr>
                    </a:p>
                  </a:txBody>
                  <a:tcPr>
                    <a:solidFill>
                      <a:schemeClr val="bg1">
                        <a:lumMod val="95000"/>
                      </a:schemeClr>
                    </a:solidFill>
                  </a:tcPr>
                </a:tc>
                <a:extLst>
                  <a:ext uri="{0D108BD9-81ED-4DB2-BD59-A6C34878D82A}">
                    <a16:rowId xmlns:a16="http://schemas.microsoft.com/office/drawing/2014/main" val="3596034807"/>
                  </a:ext>
                </a:extLst>
              </a:tr>
              <a:tr h="370840">
                <a:tc>
                  <a:txBody>
                    <a:bodyPr/>
                    <a:lstStyle/>
                    <a:p>
                      <a:pPr lvl="0">
                        <a:buNone/>
                      </a:pPr>
                      <a:r>
                        <a:rPr lang="en-US" sz="1200" b="0" i="0" u="none" strike="noStrike" noProof="0">
                          <a:solidFill>
                            <a:srgbClr val="FFFFFF"/>
                          </a:solidFill>
                          <a:latin typeface="Arial"/>
                        </a:rPr>
                        <a:t>Cars drive by and a loud car hums as birds sing in the background.</a:t>
                      </a:r>
                      <a:endParaRPr lang="en-US" sz="1200"/>
                    </a:p>
                  </a:txBody>
                  <a:tcPr>
                    <a:solidFill>
                      <a:schemeClr val="tx1">
                        <a:lumMod val="85000"/>
                        <a:lumOff val="15000"/>
                      </a:schemeClr>
                    </a:solidFill>
                  </a:tcPr>
                </a:tc>
                <a:extLst>
                  <a:ext uri="{0D108BD9-81ED-4DB2-BD59-A6C34878D82A}">
                    <a16:rowId xmlns:a16="http://schemas.microsoft.com/office/drawing/2014/main" val="1564489847"/>
                  </a:ext>
                </a:extLst>
              </a:tr>
              <a:tr h="370840">
                <a:tc>
                  <a:txBody>
                    <a:bodyPr/>
                    <a:lstStyle/>
                    <a:p>
                      <a:pPr lvl="0">
                        <a:buNone/>
                      </a:pPr>
                      <a:r>
                        <a:rPr lang="en-US" sz="1200" b="0" i="0" u="none" strike="noStrike" noProof="0">
                          <a:solidFill>
                            <a:schemeClr val="tx1"/>
                          </a:solidFill>
                          <a:latin typeface="Arial"/>
                        </a:rPr>
                        <a:t>A motorcycle speeds up and gets closer then fades into the distance as birds chirp</a:t>
                      </a:r>
                      <a:r>
                        <a:rPr lang="en-US" sz="1200" b="0" i="0" u="none" strike="noStrike" noProof="0">
                          <a:solidFill>
                            <a:srgbClr val="FFFFFF"/>
                          </a:solidFill>
                          <a:latin typeface="Arial"/>
                        </a:rPr>
                        <a:t>.</a:t>
                      </a:r>
                      <a:endParaRPr lang="en-US" sz="1200"/>
                    </a:p>
                  </a:txBody>
                  <a:tcPr>
                    <a:solidFill>
                      <a:schemeClr val="bg1">
                        <a:lumMod val="95000"/>
                      </a:schemeClr>
                    </a:solidFill>
                  </a:tcPr>
                </a:tc>
                <a:extLst>
                  <a:ext uri="{0D108BD9-81ED-4DB2-BD59-A6C34878D82A}">
                    <a16:rowId xmlns:a16="http://schemas.microsoft.com/office/drawing/2014/main" val="1503855983"/>
                  </a:ext>
                </a:extLst>
              </a:tr>
            </a:tbl>
          </a:graphicData>
        </a:graphic>
      </p:graphicFrame>
      <p:sp>
        <p:nvSpPr>
          <p:cNvPr id="5" name="TextBox 4">
            <a:extLst>
              <a:ext uri="{FF2B5EF4-FFF2-40B4-BE49-F238E27FC236}">
                <a16:creationId xmlns:a16="http://schemas.microsoft.com/office/drawing/2014/main" id="{8F411B1B-2E2F-9C50-07B8-60D70FE88332}"/>
              </a:ext>
            </a:extLst>
          </p:cNvPr>
          <p:cNvSpPr txBox="1"/>
          <p:nvPr/>
        </p:nvSpPr>
        <p:spPr>
          <a:xfrm>
            <a:off x="1109505" y="5400069"/>
            <a:ext cx="78084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Arial"/>
                <a:cs typeface="Arial"/>
              </a:rPr>
              <a:t>Taken from validation set</a:t>
            </a:r>
            <a:endParaRPr lang="en-US" sz="800"/>
          </a:p>
        </p:txBody>
      </p:sp>
      <p:pic>
        <p:nvPicPr>
          <p:cNvPr id="11" name="passing car">
            <a:hlinkClick r:id="" action="ppaction://media"/>
            <a:extLst>
              <a:ext uri="{FF2B5EF4-FFF2-40B4-BE49-F238E27FC236}">
                <a16:creationId xmlns:a16="http://schemas.microsoft.com/office/drawing/2014/main" id="{B52050A4-F266-3B0A-284F-0D74774AD5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0819" y="4394692"/>
            <a:ext cx="730250" cy="730250"/>
          </a:xfrm>
          <a:prstGeom prst="rect">
            <a:avLst/>
          </a:prstGeom>
        </p:spPr>
      </p:pic>
    </p:spTree>
    <p:extLst>
      <p:ext uri="{BB962C8B-B14F-4D97-AF65-F5344CB8AC3E}">
        <p14:creationId xmlns:p14="http://schemas.microsoft.com/office/powerpoint/2010/main" val="288709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 fill="hold"/>
                                        <p:tgtEl>
                                          <p:spTgt spid="11"/>
                                        </p:tgtEl>
                                      </p:cBhvr>
                                    </p:cmd>
                                  </p:childTnLst>
                                </p:cTn>
                              </p:par>
                            </p:childTnLst>
                          </p:cTn>
                        </p:par>
                      </p:childTnLst>
                    </p:cTn>
                  </p:par>
                </p:childTnLst>
              </p:cTn>
              <p:nextCondLst>
                <p:cond evt="onClick" delay="0">
                  <p:tgtEl>
                    <p:spTgt spid="11"/>
                  </p:tgtEl>
                </p:cond>
              </p:nextCondLst>
            </p:seq>
            <p:audio>
              <p:cMediaNode>
                <p:cTn id="12"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a typeface="Verdana"/>
              </a:rPr>
              <a:t>Primer: AAC and LBAR</a:t>
            </a:r>
            <a:endParaRPr lang="en-US" b="0">
              <a:ea typeface="Verdana"/>
            </a:endParaRPr>
          </a:p>
        </p:txBody>
      </p:sp>
      <p:sp>
        <p:nvSpPr>
          <p:cNvPr id="4" name="Slide Number Placeholder 3"/>
          <p:cNvSpPr>
            <a:spLocks noGrp="1"/>
          </p:cNvSpPr>
          <p:nvPr>
            <p:ph type="sldNum" sz="quarter" idx="10"/>
          </p:nvPr>
        </p:nvSpPr>
        <p:spPr/>
        <p:txBody>
          <a:bodyPr/>
          <a:lstStyle/>
          <a:p>
            <a:pPr>
              <a:defRPr/>
            </a:pPr>
            <a:fld id="{68687031-3A6D-4125-8D93-FCFF1AEFD90E}" type="slidenum">
              <a:rPr lang="en-SG" smtClean="0"/>
              <a:pPr>
                <a:defRPr/>
              </a:pPr>
              <a:t>9</a:t>
            </a:fld>
            <a:endParaRPr lang="en-SG"/>
          </a:p>
        </p:txBody>
      </p:sp>
      <p:sp>
        <p:nvSpPr>
          <p:cNvPr id="6" name="Rectangle 5">
            <a:extLst>
              <a:ext uri="{FF2B5EF4-FFF2-40B4-BE49-F238E27FC236}">
                <a16:creationId xmlns:a16="http://schemas.microsoft.com/office/drawing/2014/main" id="{96E2A270-B672-0DCC-59B7-B3481A33FEBB}"/>
              </a:ext>
            </a:extLst>
          </p:cNvPr>
          <p:cNvSpPr/>
          <p:nvPr/>
        </p:nvSpPr>
        <p:spPr>
          <a:xfrm>
            <a:off x="1360713" y="1323033"/>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Automated Audio Captioning</a:t>
            </a:r>
          </a:p>
        </p:txBody>
      </p:sp>
      <p:sp>
        <p:nvSpPr>
          <p:cNvPr id="7" name="Rectangle 6">
            <a:extLst>
              <a:ext uri="{FF2B5EF4-FFF2-40B4-BE49-F238E27FC236}">
                <a16:creationId xmlns:a16="http://schemas.microsoft.com/office/drawing/2014/main" id="{385EB1E0-7717-6B41-DB78-528EA504665D}"/>
              </a:ext>
            </a:extLst>
          </p:cNvPr>
          <p:cNvSpPr/>
          <p:nvPr/>
        </p:nvSpPr>
        <p:spPr>
          <a:xfrm>
            <a:off x="5267010" y="1323032"/>
            <a:ext cx="2608384" cy="1076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Language based Audio Retrieval</a:t>
            </a:r>
          </a:p>
        </p:txBody>
      </p:sp>
      <p:sp>
        <p:nvSpPr>
          <p:cNvPr id="3" name="TextBox 2">
            <a:extLst>
              <a:ext uri="{FF2B5EF4-FFF2-40B4-BE49-F238E27FC236}">
                <a16:creationId xmlns:a16="http://schemas.microsoft.com/office/drawing/2014/main" id="{7378A9AA-595E-6B3E-8DA2-E73E4D36B9C7}"/>
              </a:ext>
            </a:extLst>
          </p:cNvPr>
          <p:cNvSpPr txBox="1"/>
          <p:nvPr/>
        </p:nvSpPr>
        <p:spPr>
          <a:xfrm>
            <a:off x="609181" y="2669093"/>
            <a:ext cx="78377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Arial"/>
                <a:cs typeface="Arial"/>
              </a:rPr>
              <a:t>2. Clotho Dataset </a:t>
            </a:r>
            <a:r>
              <a:rPr lang="en-US" baseline="30000">
                <a:solidFill>
                  <a:srgbClr val="C00000"/>
                </a:solidFill>
                <a:latin typeface="Arial"/>
                <a:cs typeface="Arial"/>
              </a:rPr>
              <a:t>[83]</a:t>
            </a:r>
            <a:endParaRPr lang="en-US" baseline="30000">
              <a:solidFill>
                <a:srgbClr val="C00000"/>
              </a:solidFill>
            </a:endParaRPr>
          </a:p>
          <a:p>
            <a:pPr marL="799465" lvl="1" indent="-342900">
              <a:buFont typeface="Courier New"/>
              <a:buChar char="o"/>
            </a:pPr>
            <a:r>
              <a:rPr lang="en-US">
                <a:solidFill>
                  <a:srgbClr val="000000"/>
                </a:solidFill>
                <a:latin typeface="Arial"/>
                <a:cs typeface="Helvetica"/>
              </a:rPr>
              <a:t>Audio: 4981 clips of 15 to 30s duration</a:t>
            </a:r>
            <a:endParaRPr lang="en-US">
              <a:solidFill>
                <a:srgbClr val="C00000"/>
              </a:solidFill>
              <a:latin typeface="Arial"/>
            </a:endParaRPr>
          </a:p>
          <a:p>
            <a:pPr marL="799465" lvl="1" indent="-342900">
              <a:buFont typeface="Courier New"/>
              <a:buChar char="o"/>
            </a:pPr>
            <a:r>
              <a:rPr lang="en-US">
                <a:solidFill>
                  <a:srgbClr val="000000"/>
                </a:solidFill>
                <a:latin typeface="Arial"/>
                <a:cs typeface="Helvetica"/>
              </a:rPr>
              <a:t>Captions: 8 to 20 words long</a:t>
            </a:r>
            <a:endParaRPr lang="en-US">
              <a:solidFill>
                <a:srgbClr val="C00000"/>
              </a:solidFill>
              <a:latin typeface="Arial"/>
            </a:endParaRPr>
          </a:p>
          <a:p>
            <a:pPr marL="799465" lvl="1" indent="-342900">
              <a:buFont typeface="Courier New"/>
              <a:buChar char="o"/>
            </a:pPr>
            <a:r>
              <a:rPr lang="en-US">
                <a:solidFill>
                  <a:srgbClr val="000000"/>
                </a:solidFill>
                <a:latin typeface="Arial"/>
                <a:cs typeface="Helvetica"/>
              </a:rPr>
              <a:t>Freesound.org</a:t>
            </a:r>
          </a:p>
          <a:p>
            <a:pPr marL="799465" lvl="1" indent="-342900">
              <a:buFont typeface="Courier New"/>
              <a:buChar char="o"/>
            </a:pPr>
            <a:endParaRPr lang="en-US">
              <a:solidFill>
                <a:srgbClr val="000000"/>
              </a:solidFill>
              <a:latin typeface="Arial"/>
              <a:cs typeface="Helvetica"/>
            </a:endParaRPr>
          </a:p>
          <a:p>
            <a:pPr marL="799465" lvl="1" indent="-342900">
              <a:buFont typeface="Courier New"/>
              <a:buChar char="o"/>
            </a:pPr>
            <a:endParaRPr lang="en-US">
              <a:solidFill>
                <a:srgbClr val="000000"/>
              </a:solidFill>
              <a:latin typeface="Arial"/>
              <a:cs typeface="Helvetica"/>
            </a:endParaRPr>
          </a:p>
        </p:txBody>
      </p:sp>
      <p:sp>
        <p:nvSpPr>
          <p:cNvPr id="8" name="TextBox 7">
            <a:extLst>
              <a:ext uri="{FF2B5EF4-FFF2-40B4-BE49-F238E27FC236}">
                <a16:creationId xmlns:a16="http://schemas.microsoft.com/office/drawing/2014/main" id="{AFAA6124-7202-8829-A8D5-D029C7A85DBA}"/>
              </a:ext>
            </a:extLst>
          </p:cNvPr>
          <p:cNvSpPr txBox="1"/>
          <p:nvPr/>
        </p:nvSpPr>
        <p:spPr>
          <a:xfrm>
            <a:off x="1904558" y="6286500"/>
            <a:ext cx="55642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C00000"/>
                </a:solidFill>
                <a:latin typeface="Arial"/>
                <a:cs typeface="Arial"/>
              </a:rPr>
              <a:t>[83]</a:t>
            </a:r>
            <a:r>
              <a:rPr lang="en-US" sz="800">
                <a:latin typeface="Arial"/>
                <a:cs typeface="Arial"/>
              </a:rPr>
              <a:t> Konstantinos Drossos, Samuel Lipping, and Tuomas Virtanen. Clotho: an Audio Captioning Dataset. In ICASSP 2020 - 2020 IEEE International Conference on Acoustics, Speech and Signal Processing (ICASSP), pages 736– 740, 2020. </a:t>
            </a:r>
            <a:r>
              <a:rPr lang="en-US" sz="800" err="1">
                <a:latin typeface="Arial"/>
                <a:cs typeface="Arial"/>
              </a:rPr>
              <a:t>doi</a:t>
            </a:r>
            <a:r>
              <a:rPr lang="en-US" sz="800">
                <a:latin typeface="Arial"/>
                <a:cs typeface="Arial"/>
              </a:rPr>
              <a:t>: 10.1109/ICASSP40776.2020.9052990</a:t>
            </a:r>
            <a:endParaRPr lang="en-US"/>
          </a:p>
        </p:txBody>
      </p:sp>
      <p:graphicFrame>
        <p:nvGraphicFramePr>
          <p:cNvPr id="12" name="Table 11">
            <a:extLst>
              <a:ext uri="{FF2B5EF4-FFF2-40B4-BE49-F238E27FC236}">
                <a16:creationId xmlns:a16="http://schemas.microsoft.com/office/drawing/2014/main" id="{01BFE003-3CE3-3F91-376A-95FB82F19314}"/>
              </a:ext>
            </a:extLst>
          </p:cNvPr>
          <p:cNvGraphicFramePr>
            <a:graphicFrameLocks noGrp="1"/>
          </p:cNvGraphicFramePr>
          <p:nvPr>
            <p:extLst>
              <p:ext uri="{D42A27DB-BD31-4B8C-83A1-F6EECF244321}">
                <p14:modId xmlns:p14="http://schemas.microsoft.com/office/powerpoint/2010/main" val="1084601738"/>
              </p:ext>
            </p:extLst>
          </p:nvPr>
        </p:nvGraphicFramePr>
        <p:xfrm>
          <a:off x="627360" y="3811432"/>
          <a:ext cx="7804476" cy="2397757"/>
        </p:xfrm>
        <a:graphic>
          <a:graphicData uri="http://schemas.openxmlformats.org/drawingml/2006/table">
            <a:tbl>
              <a:tblPr firstRow="1" bandRow="1">
                <a:tableStyleId>{5C22544A-7EE6-4342-B048-85BDC9FD1C3A}</a:tableStyleId>
              </a:tblPr>
              <a:tblGrid>
                <a:gridCol w="1888528">
                  <a:extLst>
                    <a:ext uri="{9D8B030D-6E8A-4147-A177-3AD203B41FA5}">
                      <a16:colId xmlns:a16="http://schemas.microsoft.com/office/drawing/2014/main" val="856601261"/>
                    </a:ext>
                  </a:extLst>
                </a:gridCol>
                <a:gridCol w="5915948">
                  <a:extLst>
                    <a:ext uri="{9D8B030D-6E8A-4147-A177-3AD203B41FA5}">
                      <a16:colId xmlns:a16="http://schemas.microsoft.com/office/drawing/2014/main" val="3763260116"/>
                    </a:ext>
                  </a:extLst>
                </a:gridCol>
              </a:tblGrid>
              <a:tr h="370838">
                <a:tc>
                  <a:txBody>
                    <a:bodyPr/>
                    <a:lstStyle/>
                    <a:p>
                      <a:pPr lvl="0" algn="l">
                        <a:lnSpc>
                          <a:spcPct val="100000"/>
                        </a:lnSpc>
                        <a:spcBef>
                          <a:spcPts val="0"/>
                        </a:spcBef>
                        <a:spcAft>
                          <a:spcPts val="0"/>
                        </a:spcAft>
                        <a:buNone/>
                      </a:pPr>
                      <a:r>
                        <a:rPr lang="en-US" sz="1200" b="0" i="0" u="none" strike="noStrike" noProof="0">
                          <a:solidFill>
                            <a:srgbClr val="FFFFFF"/>
                          </a:solidFill>
                        </a:rPr>
                        <a:t>Filename</a:t>
                      </a:r>
                    </a:p>
                  </a:txBody>
                  <a:tcPr>
                    <a:solidFill>
                      <a:schemeClr val="tx1"/>
                    </a:solidFill>
                  </a:tcPr>
                </a:tc>
                <a:tc>
                  <a:txBody>
                    <a:bodyPr/>
                    <a:lstStyle/>
                    <a:p>
                      <a:pPr lvl="0" algn="l">
                        <a:lnSpc>
                          <a:spcPct val="100000"/>
                        </a:lnSpc>
                        <a:spcBef>
                          <a:spcPts val="0"/>
                        </a:spcBef>
                        <a:spcAft>
                          <a:spcPts val="0"/>
                        </a:spcAft>
                        <a:buNone/>
                      </a:pPr>
                      <a:r>
                        <a:rPr lang="en-US" sz="1200" b="0" i="0" u="none" strike="noStrike" noProof="0">
                          <a:solidFill>
                            <a:srgbClr val="FFFFFF"/>
                          </a:solidFill>
                        </a:rPr>
                        <a:t>Caption</a:t>
                      </a:r>
                    </a:p>
                  </a:txBody>
                  <a:tcPr>
                    <a:solidFill>
                      <a:schemeClr val="tx1"/>
                    </a:solidFill>
                  </a:tcPr>
                </a:tc>
                <a:extLst>
                  <a:ext uri="{0D108BD9-81ED-4DB2-BD59-A6C34878D82A}">
                    <a16:rowId xmlns:a16="http://schemas.microsoft.com/office/drawing/2014/main" val="1298600789"/>
                  </a:ext>
                </a:extLst>
              </a:tr>
              <a:tr h="370839">
                <a:tc>
                  <a:txBody>
                    <a:bodyPr/>
                    <a:lstStyle/>
                    <a:p>
                      <a:pPr lvl="0" algn="l">
                        <a:lnSpc>
                          <a:spcPct val="100000"/>
                        </a:lnSpc>
                        <a:spcBef>
                          <a:spcPts val="0"/>
                        </a:spcBef>
                        <a:spcAft>
                          <a:spcPts val="0"/>
                        </a:spcAft>
                        <a:buNone/>
                      </a:pPr>
                      <a:r>
                        <a:rPr lang="en-US" sz="1200" b="0" i="0" u="none" strike="noStrike" baseline="0" noProof="0">
                          <a:solidFill>
                            <a:srgbClr val="FFFFFF"/>
                          </a:solidFill>
                          <a:latin typeface="Arial"/>
                        </a:rPr>
                        <a:t>20090412.fountain.wav</a:t>
                      </a:r>
                      <a:endParaRPr lang="en-US"/>
                    </a:p>
                  </a:txBody>
                  <a:tcPr>
                    <a:solidFill>
                      <a:schemeClr val="accent6">
                        <a:lumMod val="75000"/>
                      </a:schemeClr>
                    </a:solidFill>
                  </a:tcPr>
                </a:tc>
                <a:tc>
                  <a:txBody>
                    <a:bodyPr/>
                    <a:lstStyle/>
                    <a:p>
                      <a:pPr lvl="0" algn="l">
                        <a:lnSpc>
                          <a:spcPct val="100000"/>
                        </a:lnSpc>
                        <a:spcBef>
                          <a:spcPts val="0"/>
                        </a:spcBef>
                        <a:spcAft>
                          <a:spcPts val="0"/>
                        </a:spcAft>
                        <a:buNone/>
                      </a:pPr>
                      <a:r>
                        <a:rPr lang="en-US" sz="1200" b="0" i="0" u="none" strike="noStrike" noProof="0">
                          <a:solidFill>
                            <a:srgbClr val="FFFFFF"/>
                          </a:solidFill>
                          <a:latin typeface="Arial"/>
                        </a:rPr>
                        <a:t>A water fountain is gurgling very close by</a:t>
                      </a:r>
                      <a:endParaRPr lang="en-US"/>
                    </a:p>
                  </a:txBody>
                  <a:tcPr>
                    <a:solidFill>
                      <a:schemeClr val="accent6">
                        <a:lumMod val="75000"/>
                      </a:schemeClr>
                    </a:solidFill>
                  </a:tcPr>
                </a:tc>
                <a:extLst>
                  <a:ext uri="{0D108BD9-81ED-4DB2-BD59-A6C34878D82A}">
                    <a16:rowId xmlns:a16="http://schemas.microsoft.com/office/drawing/2014/main" val="1653929331"/>
                  </a:ext>
                </a:extLst>
              </a:tr>
              <a:tr h="370840">
                <a:tc>
                  <a:txBody>
                    <a:bodyPr/>
                    <a:lstStyle/>
                    <a:p>
                      <a:pPr lvl="0" algn="l">
                        <a:lnSpc>
                          <a:spcPct val="100000"/>
                        </a:lnSpc>
                        <a:spcBef>
                          <a:spcPts val="0"/>
                        </a:spcBef>
                        <a:spcAft>
                          <a:spcPts val="0"/>
                        </a:spcAft>
                        <a:buNone/>
                      </a:pPr>
                      <a:r>
                        <a:rPr lang="en-US" sz="1200" b="0" i="0" u="none" strike="noStrike" noProof="0">
                          <a:solidFill>
                            <a:srgbClr val="FFFFFF"/>
                          </a:solidFill>
                          <a:latin typeface="Arial"/>
                        </a:rPr>
                        <a:t>Garage Nat Sound_01.wav</a:t>
                      </a:r>
                      <a:endParaRPr lang="en-US"/>
                    </a:p>
                  </a:txBody>
                  <a:tcPr>
                    <a:solidFill>
                      <a:schemeClr val="accent3">
                        <a:lumMod val="75000"/>
                      </a:schemeClr>
                    </a:solidFill>
                  </a:tcPr>
                </a:tc>
                <a:tc>
                  <a:txBody>
                    <a:bodyPr/>
                    <a:lstStyle/>
                    <a:p>
                      <a:pPr lvl="0" algn="l">
                        <a:lnSpc>
                          <a:spcPct val="100000"/>
                        </a:lnSpc>
                        <a:spcBef>
                          <a:spcPts val="0"/>
                        </a:spcBef>
                        <a:spcAft>
                          <a:spcPts val="0"/>
                        </a:spcAft>
                        <a:buNone/>
                      </a:pPr>
                      <a:r>
                        <a:rPr lang="en-US" sz="1200" b="0" i="0" u="none" strike="noStrike" noProof="0">
                          <a:solidFill>
                            <a:srgbClr val="FFFFFF"/>
                          </a:solidFill>
                        </a:rPr>
                        <a:t>Various birds are chirping at a short distance over a hum in the background</a:t>
                      </a:r>
                    </a:p>
                  </a:txBody>
                  <a:tcPr>
                    <a:solidFill>
                      <a:schemeClr val="accent3">
                        <a:lumMod val="75000"/>
                      </a:schemeClr>
                    </a:solidFill>
                  </a:tcPr>
                </a:tc>
                <a:extLst>
                  <a:ext uri="{0D108BD9-81ED-4DB2-BD59-A6C34878D82A}">
                    <a16:rowId xmlns:a16="http://schemas.microsoft.com/office/drawing/2014/main" val="3846452563"/>
                  </a:ext>
                </a:extLst>
              </a:tr>
              <a:tr h="370840">
                <a:tc>
                  <a:txBody>
                    <a:bodyPr/>
                    <a:lstStyle/>
                    <a:p>
                      <a:pPr lvl="0">
                        <a:buNone/>
                      </a:pPr>
                      <a:r>
                        <a:rPr lang="en-US" sz="1200" b="0" i="0" u="none" strike="noStrike" noProof="0">
                          <a:solidFill>
                            <a:srgbClr val="FFFFFF"/>
                          </a:solidFill>
                          <a:latin typeface="Arial"/>
                        </a:rPr>
                        <a:t>Meow for food.wav</a:t>
                      </a:r>
                      <a:endParaRPr lang="en-US"/>
                    </a:p>
                  </a:txBody>
                  <a:tcPr>
                    <a:solidFill>
                      <a:schemeClr val="accent6">
                        <a:lumMod val="75000"/>
                      </a:schemeClr>
                    </a:solidFill>
                  </a:tcPr>
                </a:tc>
                <a:tc>
                  <a:txBody>
                    <a:bodyPr/>
                    <a:lstStyle/>
                    <a:p>
                      <a:pPr lvl="0">
                        <a:buNone/>
                      </a:pPr>
                      <a:r>
                        <a:rPr lang="en-US" sz="1200" b="0" i="0" u="none" strike="noStrike" noProof="0">
                          <a:solidFill>
                            <a:srgbClr val="FFFFFF"/>
                          </a:solidFill>
                          <a:latin typeface="Arial"/>
                        </a:rPr>
                        <a:t>A cat starts meowing and then another cat joins in then a man starts speaking.</a:t>
                      </a:r>
                      <a:endParaRPr lang="en-US"/>
                    </a:p>
                  </a:txBody>
                  <a:tcPr>
                    <a:solidFill>
                      <a:schemeClr val="accent6">
                        <a:lumMod val="75000"/>
                      </a:schemeClr>
                    </a:solidFill>
                  </a:tcPr>
                </a:tc>
                <a:extLst>
                  <a:ext uri="{0D108BD9-81ED-4DB2-BD59-A6C34878D82A}">
                    <a16:rowId xmlns:a16="http://schemas.microsoft.com/office/drawing/2014/main" val="3596034807"/>
                  </a:ext>
                </a:extLst>
              </a:tr>
              <a:tr h="370840">
                <a:tc>
                  <a:txBody>
                    <a:bodyPr/>
                    <a:lstStyle/>
                    <a:p>
                      <a:pPr lvl="0">
                        <a:buNone/>
                      </a:pPr>
                      <a:r>
                        <a:rPr lang="en-US" sz="1200" b="0" i="0" u="none" strike="noStrike" baseline="0" noProof="0">
                          <a:solidFill>
                            <a:schemeClr val="bg1"/>
                          </a:solidFill>
                          <a:latin typeface="Arial"/>
                        </a:rPr>
                        <a:t>TheGym.wav</a:t>
                      </a:r>
                      <a:endParaRPr lang="en-US" sz="1200">
                        <a:solidFill>
                          <a:schemeClr val="bg1"/>
                        </a:solidFill>
                      </a:endParaRPr>
                    </a:p>
                  </a:txBody>
                  <a:tcPr>
                    <a:solidFill>
                      <a:schemeClr val="accent3">
                        <a:lumMod val="75000"/>
                      </a:schemeClr>
                    </a:solidFill>
                  </a:tcPr>
                </a:tc>
                <a:tc>
                  <a:txBody>
                    <a:bodyPr/>
                    <a:lstStyle/>
                    <a:p>
                      <a:pPr lvl="0">
                        <a:buNone/>
                      </a:pPr>
                      <a:r>
                        <a:rPr lang="en-US" sz="1200" b="0" i="0" u="none" strike="noStrike" noProof="0">
                          <a:solidFill>
                            <a:srgbClr val="FFFFFF"/>
                          </a:solidFill>
                        </a:rPr>
                        <a:t>Many people talking in a enclosed space, bar or restaurant while music plays</a:t>
                      </a:r>
                      <a:endParaRPr lang="en-US" sz="1200"/>
                    </a:p>
                  </a:txBody>
                  <a:tcPr>
                    <a:solidFill>
                      <a:schemeClr val="accent3">
                        <a:lumMod val="75000"/>
                      </a:schemeClr>
                    </a:solidFill>
                  </a:tcPr>
                </a:tc>
                <a:extLst>
                  <a:ext uri="{0D108BD9-81ED-4DB2-BD59-A6C34878D82A}">
                    <a16:rowId xmlns:a16="http://schemas.microsoft.com/office/drawing/2014/main" val="1564489847"/>
                  </a:ext>
                </a:extLst>
              </a:tr>
              <a:tr h="370840">
                <a:tc>
                  <a:txBody>
                    <a:bodyPr/>
                    <a:lstStyle/>
                    <a:p>
                      <a:pPr lvl="0">
                        <a:buNone/>
                      </a:pPr>
                      <a:r>
                        <a:rPr lang="en-US" sz="1200" b="0" i="0" u="none" strike="noStrike" noProof="0">
                          <a:solidFill>
                            <a:srgbClr val="FFFFFF"/>
                          </a:solidFill>
                          <a:latin typeface="Arial"/>
                        </a:rPr>
                        <a:t>Ocean waves </a:t>
                      </a:r>
                      <a:r>
                        <a:rPr lang="en-US" sz="1200" b="0" i="0" u="none" strike="noStrike" noProof="0" err="1">
                          <a:solidFill>
                            <a:srgbClr val="FFFFFF"/>
                          </a:solidFill>
                          <a:latin typeface="Arial"/>
                        </a:rPr>
                        <a:t>Smygehuk</a:t>
                      </a:r>
                      <a:r>
                        <a:rPr lang="en-US" sz="1200" b="0" i="0" u="none" strike="noStrike" noProof="0">
                          <a:solidFill>
                            <a:srgbClr val="FFFFFF"/>
                          </a:solidFill>
                          <a:latin typeface="Arial"/>
                        </a:rPr>
                        <a:t> 2.wav</a:t>
                      </a:r>
                      <a:endParaRPr lang="en-US"/>
                    </a:p>
                  </a:txBody>
                  <a:tcPr>
                    <a:solidFill>
                      <a:schemeClr val="accent6">
                        <a:lumMod val="75000"/>
                      </a:schemeClr>
                    </a:solidFill>
                  </a:tcPr>
                </a:tc>
                <a:tc>
                  <a:txBody>
                    <a:bodyPr/>
                    <a:lstStyle/>
                    <a:p>
                      <a:pPr lvl="0">
                        <a:buNone/>
                      </a:pPr>
                      <a:r>
                        <a:rPr lang="en-US" sz="1200" b="0" i="0" u="none" strike="noStrike" noProof="0">
                          <a:solidFill>
                            <a:srgbClr val="FFFFFF"/>
                          </a:solidFill>
                        </a:rPr>
                        <a:t>Wave after wave is crashing down on a beach.</a:t>
                      </a:r>
                      <a:endParaRPr lang="en-US" sz="1200"/>
                    </a:p>
                  </a:txBody>
                  <a:tcPr>
                    <a:solidFill>
                      <a:schemeClr val="accent6">
                        <a:lumMod val="75000"/>
                      </a:schemeClr>
                    </a:solidFill>
                  </a:tcPr>
                </a:tc>
                <a:extLst>
                  <a:ext uri="{0D108BD9-81ED-4DB2-BD59-A6C34878D82A}">
                    <a16:rowId xmlns:a16="http://schemas.microsoft.com/office/drawing/2014/main" val="1503855983"/>
                  </a:ext>
                </a:extLst>
              </a:tr>
            </a:tbl>
          </a:graphicData>
        </a:graphic>
      </p:graphicFrame>
    </p:spTree>
    <p:extLst>
      <p:ext uri="{BB962C8B-B14F-4D97-AF65-F5344CB8AC3E}">
        <p14:creationId xmlns:p14="http://schemas.microsoft.com/office/powerpoint/2010/main" val="2474718598"/>
      </p:ext>
    </p:extLst>
  </p:cSld>
  <p:clrMapOvr>
    <a:masterClrMapping/>
  </p:clrMapOvr>
</p:sld>
</file>

<file path=ppt/theme/theme1.xml><?xml version="1.0" encoding="utf-8"?>
<a:theme xmlns:a="http://schemas.openxmlformats.org/drawingml/2006/main" name="Powerpoint Template May 06">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Powerpoint Template May 06">
      <a:majorFont>
        <a:latin typeface="Verdana"/>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owerpoint Template May 0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owerpoint Template May 0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owerpoint Template May 0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owerpoint Template May 0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owerpoint Template May 0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owerpoint Template May 0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owerpoint Template May 0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owerpoint Template May 0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owerpoint Template May 0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owerpoint Template May 0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owerpoint Template May 0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owerpoint Template May 0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Template May 06</Template>
  <Application>Microsoft Office PowerPoint</Application>
  <PresentationFormat>On-screen Show (4:3)</PresentationFormat>
  <Slides>72</Slides>
  <Notes>72</Notes>
  <HiddenSlides>0</HiddenSlide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Powerpoint Template May 06</vt:lpstr>
      <vt:lpstr>PowerPoint Presentation</vt:lpstr>
      <vt:lpstr>Publications</vt:lpstr>
      <vt:lpstr>Outline</vt:lpstr>
      <vt:lpstr>Outline</vt:lpstr>
      <vt:lpstr>Primer: AAC </vt:lpstr>
      <vt:lpstr>Primer: AAC and LBAR</vt:lpstr>
      <vt:lpstr>Primer: AAC and LBAR</vt:lpstr>
      <vt:lpstr>Primer: AAC and LBAR</vt:lpstr>
      <vt:lpstr>Primer: AAC and LBAR</vt:lpstr>
      <vt:lpstr>1a) How does AAC differ from Automated Speech Recognition</vt:lpstr>
      <vt:lpstr>1a) What information should the AAC models have?</vt:lpstr>
      <vt:lpstr>1a) How does AAC differ from Image Captioning?</vt:lpstr>
      <vt:lpstr>1a) How does AAC differ from Video Captioning?</vt:lpstr>
      <vt:lpstr>1b) How are AAC models trained?</vt:lpstr>
      <vt:lpstr>1c) Which datasets are used for audio captioning?</vt:lpstr>
      <vt:lpstr>1c) What audio encoders are used for AAC?</vt:lpstr>
      <vt:lpstr>1c) What text decoders are used for AAC?</vt:lpstr>
      <vt:lpstr>1d) How is evaluation of AAC models done?</vt:lpstr>
      <vt:lpstr>Outline</vt:lpstr>
      <vt:lpstr>C1: Reconstruction Latent Space Similarity Regularization (RLSSR) for Automated Audio Captioning </vt:lpstr>
      <vt:lpstr>C1.1 Motivation</vt:lpstr>
      <vt:lpstr>C1.2a Model architecture</vt:lpstr>
      <vt:lpstr>C1.2b Model architecture</vt:lpstr>
      <vt:lpstr>C1.3e1 Experiments</vt:lpstr>
      <vt:lpstr>C1.3e1 Experiments</vt:lpstr>
      <vt:lpstr>C1.3e1 Experiments</vt:lpstr>
      <vt:lpstr>C1.3e1 Experiments</vt:lpstr>
      <vt:lpstr>C1.3e2 Experiments</vt:lpstr>
      <vt:lpstr>C1.3e2 Experiments</vt:lpstr>
      <vt:lpstr>C1.3e2 Experiments</vt:lpstr>
      <vt:lpstr>C1.3e4 Experiments</vt:lpstr>
      <vt:lpstr>C1.3e3 Experiments</vt:lpstr>
      <vt:lpstr>Outline</vt:lpstr>
      <vt:lpstr>C2: Epochal Difficult Captions for Automated Audio Captioning </vt:lpstr>
      <vt:lpstr>C2.1 Motivation</vt:lpstr>
      <vt:lpstr>C2.1 Motivation</vt:lpstr>
      <vt:lpstr>C2.1b Curriculum Learning</vt:lpstr>
      <vt:lpstr>C2.2 Proposed Approach</vt:lpstr>
      <vt:lpstr>C2.2a Difficulty level as a function of epoch</vt:lpstr>
      <vt:lpstr>C2.2b Stopwords curriculum</vt:lpstr>
      <vt:lpstr>C2.2b Average Unique Tokens vs Difficulty Level</vt:lpstr>
      <vt:lpstr>C2.2b Stopwords curriculum</vt:lpstr>
      <vt:lpstr>C2.2c Frequency curriculum</vt:lpstr>
      <vt:lpstr>C2.3 Model architecture</vt:lpstr>
      <vt:lpstr>C2.4e1 Experiments</vt:lpstr>
      <vt:lpstr>C2.4e1 Experiments</vt:lpstr>
      <vt:lpstr>Outline</vt:lpstr>
      <vt:lpstr>Recap: AAC and LBAR</vt:lpstr>
      <vt:lpstr>2a) How does LBAR differ from AAC</vt:lpstr>
      <vt:lpstr>2a) How does LBAR differ from AAC</vt:lpstr>
      <vt:lpstr>2b) How are LBAR models trained?</vt:lpstr>
      <vt:lpstr>2b) What information should LBAR models have?</vt:lpstr>
      <vt:lpstr>2c) Which datasets are used for audio retrieval?</vt:lpstr>
      <vt:lpstr>2d) How is evaluation of LBAR models done?</vt:lpstr>
      <vt:lpstr>Outline</vt:lpstr>
      <vt:lpstr>C3: Converging Tied Layers for Language based Audio Retrieval </vt:lpstr>
      <vt:lpstr>C3.1 Motivation</vt:lpstr>
      <vt:lpstr>C3.1 Motivation</vt:lpstr>
      <vt:lpstr>C3.2 Proposed Approach</vt:lpstr>
      <vt:lpstr>C3.2a Proposed Approach</vt:lpstr>
      <vt:lpstr>C3.2b Proposed Approach</vt:lpstr>
      <vt:lpstr>C3.2c Proposed Approach</vt:lpstr>
      <vt:lpstr>C3.3 Experiments</vt:lpstr>
      <vt:lpstr>C3.3e1 Experiments</vt:lpstr>
      <vt:lpstr>C3.3e2 Experiments</vt:lpstr>
      <vt:lpstr>C3.3e2 Experiments</vt:lpstr>
      <vt:lpstr>C3.3e3 Experiments</vt:lpstr>
      <vt:lpstr>C3.3 Experiments</vt:lpstr>
      <vt:lpstr>Outline</vt:lpstr>
      <vt:lpstr>PowerPoint Presentation</vt:lpstr>
      <vt:lpstr>PowerPoint Presentation</vt:lpstr>
      <vt:lpstr>PowerPoint Presentation</vt:lpstr>
    </vt:vector>
  </TitlesOfParts>
  <Company>NANYANG TECHNOLOGICAL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pplim</dc:creator>
  <cp:revision>80</cp:revision>
  <dcterms:created xsi:type="dcterms:W3CDTF">2008-10-06T02:43:29Z</dcterms:created>
  <dcterms:modified xsi:type="dcterms:W3CDTF">2023-12-06T07:23:11Z</dcterms:modified>
</cp:coreProperties>
</file>